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3" r:id="rId5"/>
    <p:sldId id="264" r:id="rId6"/>
    <p:sldId id="274" r:id="rId7"/>
    <p:sldId id="265" r:id="rId8"/>
    <p:sldId id="266" r:id="rId9"/>
    <p:sldId id="279" r:id="rId10"/>
    <p:sldId id="280" r:id="rId11"/>
    <p:sldId id="267" r:id="rId12"/>
    <p:sldId id="268" r:id="rId13"/>
    <p:sldId id="269" r:id="rId14"/>
    <p:sldId id="270" r:id="rId15"/>
    <p:sldId id="271" r:id="rId16"/>
    <p:sldId id="272" r:id="rId17"/>
    <p:sldId id="278" r:id="rId18"/>
    <p:sldId id="281" r:id="rId19"/>
    <p:sldId id="273" r:id="rId20"/>
    <p:sldId id="275" r:id="rId21"/>
    <p:sldId id="276" r:id="rId22"/>
    <p:sldId id="277" r:id="rId23"/>
    <p:sldId id="261" r:id="rId2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0698" autoAdjust="0"/>
  </p:normalViewPr>
  <p:slideViewPr>
    <p:cSldViewPr snapToGrid="0">
      <p:cViewPr varScale="1">
        <p:scale>
          <a:sx n="81" d="100"/>
          <a:sy n="81" d="100"/>
        </p:scale>
        <p:origin x="1776" y="90"/>
      </p:cViewPr>
      <p:guideLst/>
    </p:cSldViewPr>
  </p:slideViewPr>
  <p:notesTextViewPr>
    <p:cViewPr>
      <p:scale>
        <a:sx n="1" d="1"/>
        <a:sy n="1" d="1"/>
      </p:scale>
      <p:origin x="0" y="0"/>
    </p:cViewPr>
  </p:notesTextViewPr>
  <p:notesViewPr>
    <p:cSldViewPr snapToGrid="0">
      <p:cViewPr varScale="1">
        <p:scale>
          <a:sx n="89" d="100"/>
          <a:sy n="89" d="100"/>
        </p:scale>
        <p:origin x="2947" y="10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1D98E568-AEA4-4324-AF9B-19E5CB255956}" type="datetimeFigureOut">
              <a:rPr lang="fr-FR" smtClean="0"/>
              <a:t>25/01/2022</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2CC1DC8-82F9-42A1-B011-3A3A102A93F4}" type="slidenum">
              <a:rPr lang="fr-FR" smtClean="0"/>
              <a:t>‹N°›</a:t>
            </a:fld>
            <a:endParaRPr lang="fr-FR"/>
          </a:p>
        </p:txBody>
      </p:sp>
    </p:spTree>
    <p:extLst>
      <p:ext uri="{BB962C8B-B14F-4D97-AF65-F5344CB8AC3E}">
        <p14:creationId xmlns:p14="http://schemas.microsoft.com/office/powerpoint/2010/main" val="393033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94BF76F-C7A8-48CB-8215-8F211BA88CA9}" type="datetimeFigureOut">
              <a:rPr lang="en-US" smtClean="0"/>
              <a:t>1/25/2022</a:t>
            </a:fld>
            <a:endParaRPr lang="en-US"/>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F254622-DB25-4389-BF99-4BE1EA0C1CAE}" type="slidenum">
              <a:rPr lang="en-US" smtClean="0"/>
              <a:t>‹N°›</a:t>
            </a:fld>
            <a:endParaRPr lang="en-US"/>
          </a:p>
        </p:txBody>
      </p:sp>
    </p:spTree>
    <p:extLst>
      <p:ext uri="{BB962C8B-B14F-4D97-AF65-F5344CB8AC3E}">
        <p14:creationId xmlns:p14="http://schemas.microsoft.com/office/powerpoint/2010/main" val="369799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formation, mutualisation, communautés de pratiques, renforcement des acquis</a:t>
            </a:r>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3</a:t>
            </a:fld>
            <a:endParaRPr lang="en-US"/>
          </a:p>
        </p:txBody>
      </p:sp>
    </p:spTree>
    <p:extLst>
      <p:ext uri="{BB962C8B-B14F-4D97-AF65-F5344CB8AC3E}">
        <p14:creationId xmlns:p14="http://schemas.microsoft.com/office/powerpoint/2010/main" val="208927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Demander systématiquement</a:t>
            </a:r>
            <a:r>
              <a:rPr lang="fr-FR" baseline="0" dirty="0" smtClean="0"/>
              <a:t> aux personnes présentant un trouble psychique sévère si elles désirent arrêter de fumer, les accompagner au sevrage en les orientant efficacement, personnaliser les programmes d’aide au sevrage pour les personnes présentant un trouble psychique sévère </a:t>
            </a:r>
            <a:endParaRPr lang="fr-FR" dirty="0"/>
          </a:p>
        </p:txBody>
      </p:sp>
      <p:sp>
        <p:nvSpPr>
          <p:cNvPr id="4" name="Espace réservé du numéro de diapositive 3"/>
          <p:cNvSpPr>
            <a:spLocks noGrp="1"/>
          </p:cNvSpPr>
          <p:nvPr>
            <p:ph type="sldNum" sz="quarter" idx="10"/>
          </p:nvPr>
        </p:nvSpPr>
        <p:spPr/>
        <p:txBody>
          <a:bodyPr/>
          <a:lstStyle/>
          <a:p>
            <a:fld id="{C8214AC3-A427-402E-9DEE-B9CFEB45EC2C}" type="slidenum">
              <a:rPr lang="fr-FR" smtClean="0"/>
              <a:t>16</a:t>
            </a:fld>
            <a:endParaRPr lang="fr-FR"/>
          </a:p>
        </p:txBody>
      </p:sp>
    </p:spTree>
    <p:extLst>
      <p:ext uri="{BB962C8B-B14F-4D97-AF65-F5344CB8AC3E}">
        <p14:creationId xmlns:p14="http://schemas.microsoft.com/office/powerpoint/2010/main" val="165365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18</a:t>
            </a:fld>
            <a:endParaRPr lang="en-US"/>
          </a:p>
        </p:txBody>
      </p:sp>
    </p:spTree>
    <p:extLst>
      <p:ext uri="{BB962C8B-B14F-4D97-AF65-F5344CB8AC3E}">
        <p14:creationId xmlns:p14="http://schemas.microsoft.com/office/powerpoint/2010/main" val="351127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19</a:t>
            </a:fld>
            <a:endParaRPr lang="en-US"/>
          </a:p>
        </p:txBody>
      </p:sp>
    </p:spTree>
    <p:extLst>
      <p:ext uri="{BB962C8B-B14F-4D97-AF65-F5344CB8AC3E}">
        <p14:creationId xmlns:p14="http://schemas.microsoft.com/office/powerpoint/2010/main" val="164517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20</a:t>
            </a:fld>
            <a:endParaRPr lang="en-US"/>
          </a:p>
        </p:txBody>
      </p:sp>
    </p:spTree>
    <p:extLst>
      <p:ext uri="{BB962C8B-B14F-4D97-AF65-F5344CB8AC3E}">
        <p14:creationId xmlns:p14="http://schemas.microsoft.com/office/powerpoint/2010/main" val="71684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IRDES 2018 Surmortalité des personnes</a:t>
            </a:r>
            <a:r>
              <a:rPr lang="fr-FR" baseline="0" dirty="0" smtClean="0"/>
              <a:t> présentant un trouble psychiatrique </a:t>
            </a:r>
          </a:p>
          <a:p>
            <a:r>
              <a:rPr lang="fr-FR" baseline="0" dirty="0" smtClean="0"/>
              <a:t>La surmortalité associée au </a:t>
            </a:r>
            <a:r>
              <a:rPr lang="fr-FR" baseline="0" dirty="0" smtClean="0"/>
              <a:t>cancer</a:t>
            </a:r>
            <a:r>
              <a:rPr lang="fr-FR" baseline="0" dirty="0" smtClean="0"/>
              <a:t>, le cancer du poumon est en 1ere position, comme pour la population générale, la différence est dans le taux de mortalité prématurée est de 2,3 </a:t>
            </a:r>
            <a:endParaRPr lang="fr-FR" baseline="0" dirty="0" smtClean="0"/>
          </a:p>
          <a:p>
            <a:endParaRPr lang="fr-FR" baseline="0" dirty="0" smtClean="0"/>
          </a:p>
          <a:p>
            <a:r>
              <a:rPr lang="fr-FR" baseline="0" dirty="0" smtClean="0"/>
              <a:t>Ces inégalités de santé doivent être prises en compte dans une perspective de rétablissement </a:t>
            </a:r>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5</a:t>
            </a:fld>
            <a:endParaRPr lang="en-US"/>
          </a:p>
        </p:txBody>
      </p:sp>
    </p:spTree>
    <p:extLst>
      <p:ext uri="{BB962C8B-B14F-4D97-AF65-F5344CB8AC3E}">
        <p14:creationId xmlns:p14="http://schemas.microsoft.com/office/powerpoint/2010/main" val="425270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Surmortalité </a:t>
            </a:r>
          </a:p>
          <a:p>
            <a:endParaRPr lang="fr-FR" dirty="0" smtClean="0"/>
          </a:p>
          <a:p>
            <a:r>
              <a:rPr lang="fr-FR" dirty="0" smtClean="0"/>
              <a:t>Cancer du poumon, </a:t>
            </a:r>
            <a:r>
              <a:rPr lang="fr-FR" dirty="0" smtClean="0"/>
              <a:t>ratio </a:t>
            </a:r>
            <a:r>
              <a:rPr lang="fr-FR" dirty="0" smtClean="0"/>
              <a:t>de surmortalité de</a:t>
            </a:r>
            <a:r>
              <a:rPr lang="fr-FR" baseline="0" dirty="0" smtClean="0"/>
              <a:t> 2.3 </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Inégalités à prendre en compte dans une perspective de rétablissement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6</a:t>
            </a:fld>
            <a:endParaRPr lang="en-US"/>
          </a:p>
        </p:txBody>
      </p:sp>
    </p:spTree>
    <p:extLst>
      <p:ext uri="{BB962C8B-B14F-4D97-AF65-F5344CB8AC3E}">
        <p14:creationId xmlns:p14="http://schemas.microsoft.com/office/powerpoint/2010/main" val="322559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8</a:t>
            </a:fld>
            <a:endParaRPr lang="en-US"/>
          </a:p>
        </p:txBody>
      </p:sp>
    </p:spTree>
    <p:extLst>
      <p:ext uri="{BB962C8B-B14F-4D97-AF65-F5344CB8AC3E}">
        <p14:creationId xmlns:p14="http://schemas.microsoft.com/office/powerpoint/2010/main" val="24413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(gratuité, possibilité de fumer en contexte de substitution….)</a:t>
            </a:r>
          </a:p>
          <a:p>
            <a:endParaRPr lang="fr-FR" dirty="0"/>
          </a:p>
        </p:txBody>
      </p:sp>
      <p:sp>
        <p:nvSpPr>
          <p:cNvPr id="4" name="Espace réservé du numéro de diapositive 3"/>
          <p:cNvSpPr>
            <a:spLocks noGrp="1"/>
          </p:cNvSpPr>
          <p:nvPr>
            <p:ph type="sldNum" sz="quarter" idx="10"/>
          </p:nvPr>
        </p:nvSpPr>
        <p:spPr/>
        <p:txBody>
          <a:bodyPr/>
          <a:lstStyle/>
          <a:p>
            <a:fld id="{CF254622-DB25-4389-BF99-4BE1EA0C1CAE}" type="slidenum">
              <a:rPr lang="en-US" smtClean="0"/>
              <a:t>9</a:t>
            </a:fld>
            <a:endParaRPr lang="en-US"/>
          </a:p>
        </p:txBody>
      </p:sp>
    </p:spTree>
    <p:extLst>
      <p:ext uri="{BB962C8B-B14F-4D97-AF65-F5344CB8AC3E}">
        <p14:creationId xmlns:p14="http://schemas.microsoft.com/office/powerpoint/2010/main" val="112611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214AC3-A427-402E-9DEE-B9CFEB45EC2C}" type="slidenum">
              <a:rPr lang="fr-FR" smtClean="0"/>
              <a:t>11</a:t>
            </a:fld>
            <a:endParaRPr lang="fr-FR"/>
          </a:p>
        </p:txBody>
      </p:sp>
    </p:spTree>
    <p:extLst>
      <p:ext uri="{BB962C8B-B14F-4D97-AF65-F5344CB8AC3E}">
        <p14:creationId xmlns:p14="http://schemas.microsoft.com/office/powerpoint/2010/main" val="44327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214AC3-A427-402E-9DEE-B9CFEB45EC2C}" type="slidenum">
              <a:rPr lang="fr-FR" smtClean="0"/>
              <a:t>12</a:t>
            </a:fld>
            <a:endParaRPr lang="fr-FR"/>
          </a:p>
        </p:txBody>
      </p:sp>
    </p:spTree>
    <p:extLst>
      <p:ext uri="{BB962C8B-B14F-4D97-AF65-F5344CB8AC3E}">
        <p14:creationId xmlns:p14="http://schemas.microsoft.com/office/powerpoint/2010/main" val="157751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214AC3-A427-402E-9DEE-B9CFEB45EC2C}" type="slidenum">
              <a:rPr lang="fr-FR" smtClean="0"/>
              <a:t>13</a:t>
            </a:fld>
            <a:endParaRPr lang="fr-FR"/>
          </a:p>
        </p:txBody>
      </p:sp>
    </p:spTree>
    <p:extLst>
      <p:ext uri="{BB962C8B-B14F-4D97-AF65-F5344CB8AC3E}">
        <p14:creationId xmlns:p14="http://schemas.microsoft.com/office/powerpoint/2010/main" val="129509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Jouer</a:t>
            </a:r>
            <a:r>
              <a:rPr lang="fr-FR" baseline="0" dirty="0" smtClean="0"/>
              <a:t> sur le collectif. </a:t>
            </a:r>
            <a:r>
              <a:rPr lang="fr-FR" dirty="0" smtClean="0"/>
              <a:t>Cela </a:t>
            </a:r>
            <a:r>
              <a:rPr lang="fr-FR" dirty="0" smtClean="0"/>
              <a:t>peut passer selon les situations, par une mise à niveau des connaissances, un partage des représentations, une réflexion quant à la question de la gestion du tabagisme (aménagements, alternatives, accompagnement à l’arrêt, suivi individuel et collectif, partenariats, etc.). Il s’agit aussi de propositions de formations, d’outils et de stratégies qui permettent de prendre en compte la question du tabagisme et de </a:t>
            </a:r>
            <a:r>
              <a:rPr lang="fr-FR" dirty="0" err="1" smtClean="0"/>
              <a:t>co</a:t>
            </a:r>
            <a:r>
              <a:rPr lang="fr-FR" dirty="0" smtClean="0"/>
              <a:t>-construire des axes de travail concrets et concertés. </a:t>
            </a:r>
            <a:endParaRPr lang="fr-FR" dirty="0"/>
          </a:p>
        </p:txBody>
      </p:sp>
      <p:sp>
        <p:nvSpPr>
          <p:cNvPr id="4" name="Espace réservé du numéro de diapositive 3"/>
          <p:cNvSpPr>
            <a:spLocks noGrp="1"/>
          </p:cNvSpPr>
          <p:nvPr>
            <p:ph type="sldNum" sz="quarter" idx="10"/>
          </p:nvPr>
        </p:nvSpPr>
        <p:spPr/>
        <p:txBody>
          <a:bodyPr/>
          <a:lstStyle/>
          <a:p>
            <a:fld id="{C8214AC3-A427-402E-9DEE-B9CFEB45EC2C}" type="slidenum">
              <a:rPr lang="fr-FR" smtClean="0"/>
              <a:t>14</a:t>
            </a:fld>
            <a:endParaRPr lang="fr-FR"/>
          </a:p>
        </p:txBody>
      </p:sp>
    </p:spTree>
    <p:extLst>
      <p:ext uri="{BB962C8B-B14F-4D97-AF65-F5344CB8AC3E}">
        <p14:creationId xmlns:p14="http://schemas.microsoft.com/office/powerpoint/2010/main" val="2183087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347"/>
            <a:ext cx="12192000" cy="1004383"/>
          </a:xfrm>
          <a:prstGeom prst="rect">
            <a:avLst/>
          </a:prstGeom>
          <a:effectLst>
            <a:softEdge rad="317500"/>
          </a:effectLst>
        </p:spPr>
      </p:pic>
      <p:sp>
        <p:nvSpPr>
          <p:cNvPr id="13" name="Rectangle 12"/>
          <p:cNvSpPr/>
          <p:nvPr userDrawn="1"/>
        </p:nvSpPr>
        <p:spPr>
          <a:xfrm>
            <a:off x="5692462" y="67856"/>
            <a:ext cx="1433187" cy="659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dirty="0" smtClean="0"/>
              <a:t>Modifiez le style du titre</a:t>
            </a:r>
            <a:endParaRPr lang="en-US"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a:p>
        </p:txBody>
      </p:sp>
      <p:sp>
        <p:nvSpPr>
          <p:cNvPr id="5" name="Espace réservé du pied de page 4"/>
          <p:cNvSpPr>
            <a:spLocks noGrp="1"/>
          </p:cNvSpPr>
          <p:nvPr>
            <p:ph type="ftr" sz="quarter" idx="11"/>
          </p:nvPr>
        </p:nvSpPr>
        <p:spPr>
          <a:xfrm>
            <a:off x="856342" y="6355443"/>
            <a:ext cx="10094687" cy="365125"/>
          </a:xfrm>
        </p:spPr>
        <p:txBody>
          <a:bodyPr/>
          <a:lstStyle/>
          <a:p>
            <a:r>
              <a:rPr lang="fr-FR" dirty="0" smtClean="0"/>
              <a:t>Journée d’étude « Accompagner l’intégration des approches psychiatriques et </a:t>
            </a:r>
            <a:r>
              <a:rPr lang="fr-FR" dirty="0" err="1" smtClean="0"/>
              <a:t>addictologiques</a:t>
            </a:r>
            <a:r>
              <a:rPr lang="fr-FR" dirty="0" smtClean="0"/>
              <a:t> pour les pathologies duelles » - 27 janvier 2022 - soutenue par  </a:t>
            </a:r>
            <a:endParaRPr lang="en-US"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4280" y="23813"/>
            <a:ext cx="869446" cy="86944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6314" y="110690"/>
            <a:ext cx="876826" cy="616186"/>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5728" y="-57561"/>
            <a:ext cx="1499921" cy="896381"/>
          </a:xfrm>
          <a:prstGeom prst="rect">
            <a:avLst/>
          </a:prstGeom>
        </p:spPr>
      </p:pic>
      <p:pic>
        <p:nvPicPr>
          <p:cNvPr id="12" name="Image 11"/>
          <p:cNvPicPr>
            <a:picLocks noChangeAspect="1"/>
          </p:cNvPicPr>
          <p:nvPr userDrawn="1"/>
        </p:nvPicPr>
        <p:blipFill>
          <a:blip r:embed="rId6"/>
          <a:stretch>
            <a:fillRect/>
          </a:stretch>
        </p:blipFill>
        <p:spPr>
          <a:xfrm>
            <a:off x="7528237" y="67856"/>
            <a:ext cx="1250325" cy="701855"/>
          </a:xfrm>
          <a:prstGeom prst="rect">
            <a:avLst/>
          </a:prstGeom>
        </p:spPr>
      </p:pic>
      <p:pic>
        <p:nvPicPr>
          <p:cNvPr id="14" name="Image 13"/>
          <p:cNvPicPr>
            <a:picLocks noChangeAspect="1"/>
          </p:cNvPicPr>
          <p:nvPr userDrawn="1"/>
        </p:nvPicPr>
        <p:blipFill>
          <a:blip r:embed="rId7"/>
          <a:stretch>
            <a:fillRect/>
          </a:stretch>
        </p:blipFill>
        <p:spPr>
          <a:xfrm>
            <a:off x="10778851" y="6311358"/>
            <a:ext cx="744215" cy="453294"/>
          </a:xfrm>
          <a:prstGeom prst="rect">
            <a:avLst/>
          </a:prstGeom>
        </p:spPr>
      </p:pic>
    </p:spTree>
    <p:extLst>
      <p:ext uri="{BB962C8B-B14F-4D97-AF65-F5344CB8AC3E}">
        <p14:creationId xmlns:p14="http://schemas.microsoft.com/office/powerpoint/2010/main" val="366264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63C2A56-C2A7-45BC-9641-447242CC11B0}"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75C-EA85-40E8-AEA1-97A004919748}" type="slidenum">
              <a:rPr lang="fr-FR" smtClean="0"/>
              <a:t>‹N°›</a:t>
            </a:fld>
            <a:endParaRPr lang="fr-FR"/>
          </a:p>
        </p:txBody>
      </p:sp>
    </p:spTree>
    <p:extLst>
      <p:ext uri="{BB962C8B-B14F-4D97-AF65-F5344CB8AC3E}">
        <p14:creationId xmlns:p14="http://schemas.microsoft.com/office/powerpoint/2010/main" val="232809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3C2A56-C2A7-45BC-9641-447242CC11B0}"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75C-EA85-40E8-AEA1-97A004919748}" type="slidenum">
              <a:rPr lang="fr-FR" smtClean="0"/>
              <a:t>‹N°›</a:t>
            </a:fld>
            <a:endParaRPr lang="fr-FR"/>
          </a:p>
        </p:txBody>
      </p:sp>
    </p:spTree>
    <p:extLst>
      <p:ext uri="{BB962C8B-B14F-4D97-AF65-F5344CB8AC3E}">
        <p14:creationId xmlns:p14="http://schemas.microsoft.com/office/powerpoint/2010/main" val="1519932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Journée</a:t>
            </a:r>
            <a:r>
              <a:rPr lang="en-US" dirty="0" smtClean="0"/>
              <a:t> </a:t>
            </a:r>
            <a:r>
              <a:rPr lang="en-US" dirty="0" err="1" smtClean="0"/>
              <a:t>d’étude</a:t>
            </a:r>
            <a:r>
              <a:rPr lang="en-US" dirty="0" smtClean="0"/>
              <a:t> 27-01-2022</a:t>
            </a:r>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 Accompagner l’intégration des approches psychiatriques et </a:t>
            </a:r>
            <a:r>
              <a:rPr lang="fr-FR" dirty="0" err="1" smtClean="0"/>
              <a:t>addictologiques</a:t>
            </a:r>
            <a:r>
              <a:rPr lang="fr-FR" dirty="0" smtClean="0"/>
              <a:t> pour les pathologies duelles » - 27 janvier 2022 - soutenue par  </a:t>
            </a:r>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B4CB1-76EA-427A-BCFE-7AA86D0D33AA}" type="slidenum">
              <a:rPr lang="en-US" smtClean="0"/>
              <a:t>‹N°›</a:t>
            </a:fld>
            <a:endParaRPr lang="en-US"/>
          </a:p>
        </p:txBody>
      </p:sp>
    </p:spTree>
    <p:extLst>
      <p:ext uri="{BB962C8B-B14F-4D97-AF65-F5344CB8AC3E}">
        <p14:creationId xmlns:p14="http://schemas.microsoft.com/office/powerpoint/2010/main" val="369619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respadd.org/wp-content/uploads/2020/05/Guide-tabag%E2%80%A6-et-sante-mentale-v-corrigee-juin-20.pdf" TargetMode="External"/><Relationship Id="rId7" Type="http://schemas.openxmlformats.org/officeDocument/2006/relationships/hyperlink" Target="https://fares.be/tabagisme/appui-documentaire/publications/psychiatrie-sante-mentale-et-gestion-du-tabagism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euro.who.int/__data/assets/pdf_file/0011/516593/fs-tobacco-use-and-mental-health-eng.pdf"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www.federationaddiction.fr/coconstruction-et-developpement-du-pouvoir-dagir-telechargez-les-fiches-outils-de-lunion-regionale-hauts-de-france/?utm_source=sendinblue&amp;utm_campaign=Actus%20du%2021%20janvier%202022&amp;utm_medium=emai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anne-cecile.cornibert@ch-le-vinatier.f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470706"/>
            <a:ext cx="9144000" cy="2387600"/>
          </a:xfrm>
        </p:spPr>
        <p:txBody>
          <a:bodyPr>
            <a:normAutofit fontScale="90000"/>
          </a:bodyPr>
          <a:lstStyle/>
          <a:p>
            <a:r>
              <a:rPr lang="fr-FR" b="1" dirty="0" smtClean="0">
                <a:latin typeface="Arial" panose="020B0604020202020204" pitchFamily="34" charset="0"/>
                <a:cs typeface="Arial" panose="020B0604020202020204" pitchFamily="34" charset="0"/>
              </a:rPr>
              <a:t>Journée d’étude Pathologies </a:t>
            </a:r>
            <a:r>
              <a:rPr lang="fr-FR" b="1" dirty="0">
                <a:latin typeface="Arial" panose="020B0604020202020204" pitchFamily="34" charset="0"/>
                <a:cs typeface="Arial" panose="020B0604020202020204" pitchFamily="34" charset="0"/>
              </a:rPr>
              <a:t>d</a:t>
            </a:r>
            <a:r>
              <a:rPr lang="fr-FR" b="1" dirty="0" smtClean="0">
                <a:latin typeface="Arial" panose="020B0604020202020204" pitchFamily="34" charset="0"/>
                <a:cs typeface="Arial" panose="020B0604020202020204" pitchFamily="34" charset="0"/>
              </a:rPr>
              <a:t>uelles</a:t>
            </a:r>
            <a:r>
              <a:rPr lang="fr-FR" b="1" dirty="0" smtClean="0"/>
              <a:t/>
            </a:r>
            <a:br>
              <a:rPr lang="fr-FR" b="1" dirty="0" smtClean="0"/>
            </a:br>
            <a:endParaRPr lang="fr-FR" dirty="0"/>
          </a:p>
        </p:txBody>
      </p:sp>
      <p:sp>
        <p:nvSpPr>
          <p:cNvPr id="3" name="Sous-titre 2"/>
          <p:cNvSpPr>
            <a:spLocks noGrp="1"/>
          </p:cNvSpPr>
          <p:nvPr>
            <p:ph type="subTitle" idx="1"/>
          </p:nvPr>
        </p:nvSpPr>
        <p:spPr/>
        <p:txBody>
          <a:bodyPr>
            <a:normAutofit lnSpcReduction="10000"/>
          </a:bodyPr>
          <a:lstStyle/>
          <a:p>
            <a:endParaRPr lang="fr-FR" dirty="0" smtClean="0"/>
          </a:p>
          <a:p>
            <a:r>
              <a:rPr lang="fr-FR" sz="3600" b="1" dirty="0" smtClean="0"/>
              <a:t>Table ronde : </a:t>
            </a:r>
          </a:p>
          <a:p>
            <a:r>
              <a:rPr lang="fr-FR" sz="3600" b="1" dirty="0" smtClean="0">
                <a:solidFill>
                  <a:srgbClr val="0070C0"/>
                </a:solidFill>
              </a:rPr>
              <a:t>Comment structurer le repérage ?</a:t>
            </a:r>
            <a:endParaRPr lang="fr-FR" sz="3600" b="1" dirty="0">
              <a:solidFill>
                <a:srgbClr val="0070C0"/>
              </a:solidFill>
            </a:endParaRPr>
          </a:p>
        </p:txBody>
      </p:sp>
      <p:sp>
        <p:nvSpPr>
          <p:cNvPr id="5" name="Rectangle 4"/>
          <p:cNvSpPr/>
          <p:nvPr/>
        </p:nvSpPr>
        <p:spPr>
          <a:xfrm>
            <a:off x="87085" y="6425772"/>
            <a:ext cx="10842172" cy="276999"/>
          </a:xfrm>
          <a:prstGeom prst="rect">
            <a:avLst/>
          </a:prstGeom>
        </p:spPr>
        <p:txBody>
          <a:bodyPr wrap="square">
            <a:spAutoFit/>
          </a:bodyPr>
          <a:lstStyle/>
          <a:p>
            <a:r>
              <a:rPr lang="fr-FR" sz="1200" dirty="0">
                <a:latin typeface="Arial" panose="020B0604020202020204" pitchFamily="34" charset="0"/>
                <a:cs typeface="Arial" panose="020B0604020202020204" pitchFamily="34" charset="0"/>
              </a:rPr>
              <a:t>Journée d’étude « Accompagner l’intégration des approches psychiatriques et </a:t>
            </a:r>
            <a:r>
              <a:rPr lang="fr-FR" sz="1200" dirty="0" err="1">
                <a:latin typeface="Arial" panose="020B0604020202020204" pitchFamily="34" charset="0"/>
                <a:cs typeface="Arial" panose="020B0604020202020204" pitchFamily="34" charset="0"/>
              </a:rPr>
              <a:t>addictologiques</a:t>
            </a:r>
            <a:r>
              <a:rPr lang="fr-FR" sz="1200" dirty="0">
                <a:latin typeface="Arial" panose="020B0604020202020204" pitchFamily="34" charset="0"/>
                <a:cs typeface="Arial" panose="020B0604020202020204" pitchFamily="34" charset="0"/>
              </a:rPr>
              <a:t> pour les pathologies duelles » - 27 janvier 2022 - soutenue par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600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Arial" panose="020B0604020202020204" pitchFamily="34" charset="0"/>
                <a:cs typeface="Arial" panose="020B0604020202020204" pitchFamily="34" charset="0"/>
              </a:rPr>
              <a:t>Comment favoriser le repérage et l’autodétermination ? (2/2)</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2193760"/>
            <a:ext cx="10515600" cy="4351338"/>
          </a:xfrm>
        </p:spPr>
        <p:txBody>
          <a:bodyPr>
            <a:normAutofit/>
          </a:bodyPr>
          <a:lstStyle/>
          <a:p>
            <a:r>
              <a:rPr lang="fr-FR" dirty="0" smtClean="0"/>
              <a:t>Grilles </a:t>
            </a:r>
            <a:r>
              <a:rPr lang="fr-FR" dirty="0" smtClean="0"/>
              <a:t>de repérage de la consommation </a:t>
            </a:r>
            <a:r>
              <a:rPr lang="fr-FR" dirty="0" smtClean="0"/>
              <a:t>dès </a:t>
            </a:r>
            <a:r>
              <a:rPr lang="fr-FR" dirty="0" smtClean="0"/>
              <a:t>lors qu’elles ont été présentées à la personne dans leurs objectifs et leurs limites</a:t>
            </a:r>
          </a:p>
          <a:p>
            <a:r>
              <a:rPr lang="fr-FR" dirty="0" smtClean="0"/>
              <a:t>C</a:t>
            </a:r>
            <a:r>
              <a:rPr lang="fr-FR" dirty="0" smtClean="0"/>
              <a:t>ampagnes de prévention </a:t>
            </a:r>
            <a:r>
              <a:rPr lang="fr-FR" dirty="0" smtClean="0"/>
              <a:t>susceptibles de majorer </a:t>
            </a:r>
            <a:r>
              <a:rPr lang="fr-FR" dirty="0"/>
              <a:t>l</a:t>
            </a:r>
            <a:r>
              <a:rPr lang="fr-FR" dirty="0" smtClean="0"/>
              <a:t>a motivation</a:t>
            </a:r>
            <a:endParaRPr lang="fr-FR" dirty="0" smtClean="0"/>
          </a:p>
          <a:p>
            <a:r>
              <a:rPr lang="fr-FR" dirty="0" smtClean="0"/>
              <a:t>S’autoriser à réitérer </a:t>
            </a:r>
            <a:r>
              <a:rPr lang="fr-FR" dirty="0" smtClean="0"/>
              <a:t>la proposition de réduction des consommations si ce n’est pas une période favorable </a:t>
            </a:r>
            <a:endParaRPr lang="fr-FR" dirty="0" smtClean="0"/>
          </a:p>
          <a:p>
            <a:r>
              <a:rPr lang="fr-FR" dirty="0" smtClean="0"/>
              <a:t>S’autoriser </a:t>
            </a:r>
            <a:r>
              <a:rPr lang="fr-FR" dirty="0" smtClean="0"/>
              <a:t>à proposer des alternatives comme la cigarette électronique à partir de démonstrations dans une </a:t>
            </a:r>
            <a:r>
              <a:rPr lang="fr-FR" b="1" dirty="0" smtClean="0"/>
              <a:t>démarche d’arrêt</a:t>
            </a:r>
          </a:p>
          <a:p>
            <a:pPr marL="0" indent="0">
              <a:buNone/>
            </a:pPr>
            <a:endParaRPr lang="fr-FR" dirty="0" smtClean="0"/>
          </a:p>
        </p:txBody>
      </p:sp>
    </p:spTree>
    <p:extLst>
      <p:ext uri="{BB962C8B-B14F-4D97-AF65-F5344CB8AC3E}">
        <p14:creationId xmlns:p14="http://schemas.microsoft.com/office/powerpoint/2010/main" val="16792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7733"/>
            <a:ext cx="10515600" cy="1325563"/>
          </a:xfrm>
        </p:spPr>
        <p:txBody>
          <a:bodyPr>
            <a:normAutofit/>
          </a:bodyPr>
          <a:lstStyle/>
          <a:p>
            <a:r>
              <a:rPr lang="fr-FR" sz="3600" b="1" dirty="0" smtClean="0">
                <a:latin typeface="Arial" panose="020B0604020202020204" pitchFamily="34" charset="0"/>
                <a:cs typeface="Arial" panose="020B0604020202020204" pitchFamily="34" charset="0"/>
              </a:rPr>
              <a:t>Concrètement, comment fait-on ? (1/2)</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fontScale="92500" lnSpcReduction="20000"/>
          </a:bodyPr>
          <a:lstStyle/>
          <a:p>
            <a:r>
              <a:rPr lang="fr-FR" b="1" dirty="0" smtClean="0"/>
              <a:t>Evaluer la motivation à l’arrêt et la confiance en soi </a:t>
            </a:r>
          </a:p>
          <a:p>
            <a:pPr lvl="1"/>
            <a:r>
              <a:rPr lang="fr-FR" dirty="0" smtClean="0"/>
              <a:t>Explorer les ambivalences, l’histoire de la personne avec le tabac, les tentatives passées, les petites victoires, les facteurs de reprise du tabac</a:t>
            </a:r>
          </a:p>
          <a:p>
            <a:r>
              <a:rPr lang="fr-FR" b="1" dirty="0" smtClean="0"/>
              <a:t>Evaluer le niveau de dépendance physique et son intensité</a:t>
            </a:r>
          </a:p>
          <a:p>
            <a:pPr lvl="1"/>
            <a:r>
              <a:rPr lang="fr-FR" dirty="0" smtClean="0"/>
              <a:t>Test de </a:t>
            </a:r>
            <a:r>
              <a:rPr lang="fr-FR" dirty="0" err="1" smtClean="0"/>
              <a:t>Fagerström</a:t>
            </a:r>
            <a:r>
              <a:rPr lang="fr-FR" dirty="0" smtClean="0"/>
              <a:t> </a:t>
            </a:r>
          </a:p>
          <a:p>
            <a:r>
              <a:rPr lang="fr-FR" b="1" dirty="0" smtClean="0"/>
              <a:t>Evaluer le niveau de dépendance psychologique et comportementale</a:t>
            </a:r>
          </a:p>
          <a:p>
            <a:r>
              <a:rPr lang="fr-FR" b="1" dirty="0" smtClean="0"/>
              <a:t>Définir ensemble des objectifs réalistes et personnalisés </a:t>
            </a:r>
          </a:p>
          <a:p>
            <a:pPr lvl="1"/>
            <a:r>
              <a:rPr lang="fr-FR" dirty="0" smtClean="0"/>
              <a:t>Comment voyez-vous évoluer votre consommation de tabac ? </a:t>
            </a:r>
          </a:p>
          <a:p>
            <a:pPr lvl="1"/>
            <a:r>
              <a:rPr lang="fr-FR" dirty="0" smtClean="0"/>
              <a:t>Avez-vous déjà imaginé ne plus fumer aussi tôt le matin/tard le soir ? </a:t>
            </a:r>
          </a:p>
          <a:p>
            <a:pPr lvl="1"/>
            <a:r>
              <a:rPr lang="fr-FR" dirty="0" smtClean="0"/>
              <a:t>Quand vous avez réussi à baisser votre consommation, comment vous y êtes-vous pris ? </a:t>
            </a:r>
          </a:p>
          <a:p>
            <a:pPr lvl="1"/>
            <a:r>
              <a:rPr lang="fr-FR" dirty="0" smtClean="0"/>
              <a:t>Qu’est-ce que vous faisiez au lieu de fumer ?</a:t>
            </a:r>
          </a:p>
          <a:p>
            <a:endParaRPr lang="fr-FR" dirty="0"/>
          </a:p>
        </p:txBody>
      </p:sp>
    </p:spTree>
    <p:extLst>
      <p:ext uri="{BB962C8B-B14F-4D97-AF65-F5344CB8AC3E}">
        <p14:creationId xmlns:p14="http://schemas.microsoft.com/office/powerpoint/2010/main" val="31824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7733"/>
            <a:ext cx="10515600" cy="1325563"/>
          </a:xfrm>
        </p:spPr>
        <p:txBody>
          <a:bodyPr>
            <a:normAutofit/>
          </a:bodyPr>
          <a:lstStyle/>
          <a:p>
            <a:r>
              <a:rPr lang="fr-FR" sz="3600" b="1" dirty="0" smtClean="0">
                <a:latin typeface="Arial" panose="020B0604020202020204" pitchFamily="34" charset="0"/>
                <a:cs typeface="Arial" panose="020B0604020202020204" pitchFamily="34" charset="0"/>
              </a:rPr>
              <a:t>Concrètement, comment fait-on ? (2/2)</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fontScale="92500"/>
          </a:bodyPr>
          <a:lstStyle/>
          <a:p>
            <a:r>
              <a:rPr lang="fr-FR" b="1" dirty="0" smtClean="0"/>
              <a:t>Présenter </a:t>
            </a:r>
            <a:r>
              <a:rPr lang="fr-FR" b="1" dirty="0" smtClean="0"/>
              <a:t>les </a:t>
            </a:r>
            <a:r>
              <a:rPr lang="fr-FR" b="1" dirty="0" smtClean="0"/>
              <a:t>différentes stratégies d’arrêt ou de réduction des consommations et leurs effets probables</a:t>
            </a:r>
          </a:p>
          <a:p>
            <a:pPr lvl="1"/>
            <a:r>
              <a:rPr lang="fr-FR" dirty="0" smtClean="0"/>
              <a:t>Substitutions nicotiniques (traitement plus long et plus intense pour les personnes présentant un trouble psychique sévère)</a:t>
            </a:r>
          </a:p>
          <a:p>
            <a:pPr lvl="1"/>
            <a:r>
              <a:rPr lang="fr-FR" dirty="0" smtClean="0"/>
              <a:t>Pharmacologie (Varénicline ou Bupropion en fonction des situations)</a:t>
            </a:r>
          </a:p>
          <a:p>
            <a:r>
              <a:rPr lang="fr-FR" b="1" dirty="0" smtClean="0"/>
              <a:t>Accompagner </a:t>
            </a:r>
            <a:r>
              <a:rPr lang="fr-FR" b="1" dirty="0" smtClean="0"/>
              <a:t>vers </a:t>
            </a:r>
            <a:r>
              <a:rPr lang="fr-FR" b="1" dirty="0" smtClean="0"/>
              <a:t>l’arrêt ou la réduction des consommations </a:t>
            </a:r>
          </a:p>
          <a:p>
            <a:pPr lvl="1"/>
            <a:r>
              <a:rPr lang="fr-FR" dirty="0" smtClean="0"/>
              <a:t>En définissant ensemble des stratégies adaptées à la </a:t>
            </a:r>
            <a:r>
              <a:rPr lang="fr-FR" dirty="0" smtClean="0"/>
              <a:t>personne </a:t>
            </a:r>
            <a:endParaRPr lang="fr-FR" dirty="0" smtClean="0"/>
          </a:p>
          <a:p>
            <a:pPr lvl="1"/>
            <a:r>
              <a:rPr lang="fr-FR" dirty="0" smtClean="0"/>
              <a:t>Quels </a:t>
            </a:r>
            <a:r>
              <a:rPr lang="fr-FR" dirty="0" smtClean="0"/>
              <a:t>moyens </a:t>
            </a:r>
            <a:r>
              <a:rPr lang="fr-FR" dirty="0" smtClean="0"/>
              <a:t>pour </a:t>
            </a:r>
            <a:r>
              <a:rPr lang="fr-FR" dirty="0" smtClean="0"/>
              <a:t>suivre </a:t>
            </a:r>
            <a:r>
              <a:rPr lang="fr-FR" dirty="0" smtClean="0"/>
              <a:t>sa consommation (carnet </a:t>
            </a:r>
            <a:r>
              <a:rPr lang="fr-FR" dirty="0" smtClean="0"/>
              <a:t>de bord des consommations, calendrier) </a:t>
            </a:r>
          </a:p>
          <a:p>
            <a:pPr lvl="1"/>
            <a:r>
              <a:rPr lang="fr-FR" dirty="0" smtClean="0"/>
              <a:t>Anticiper le risque </a:t>
            </a:r>
            <a:r>
              <a:rPr lang="fr-FR" dirty="0" smtClean="0"/>
              <a:t>de reprise du tabac (quand l’entourage fume, quand une situation de stress va se présenter, quelles stratégies vat-ton pouvoir mobiliser ?…)</a:t>
            </a:r>
          </a:p>
          <a:p>
            <a:endParaRPr lang="fr-FR" dirty="0"/>
          </a:p>
        </p:txBody>
      </p:sp>
    </p:spTree>
    <p:extLst>
      <p:ext uri="{BB962C8B-B14F-4D97-AF65-F5344CB8AC3E}">
        <p14:creationId xmlns:p14="http://schemas.microsoft.com/office/powerpoint/2010/main" val="264965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Arial" panose="020B0604020202020204" pitchFamily="34" charset="0"/>
                <a:cs typeface="Arial" panose="020B0604020202020204" pitchFamily="34" charset="0"/>
              </a:rPr>
              <a:t>Des approches à privilégier</a:t>
            </a:r>
            <a:endParaRPr lang="fr-FR" sz="32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r>
              <a:rPr lang="fr-FR" b="1" dirty="0" smtClean="0"/>
              <a:t>« </a:t>
            </a:r>
            <a:r>
              <a:rPr lang="fr-FR" b="1" dirty="0" err="1" smtClean="0"/>
              <a:t>Make</a:t>
            </a:r>
            <a:r>
              <a:rPr lang="fr-FR" b="1" dirty="0" smtClean="0"/>
              <a:t> </a:t>
            </a:r>
            <a:r>
              <a:rPr lang="fr-FR" b="1" dirty="0" err="1" smtClean="0"/>
              <a:t>every</a:t>
            </a:r>
            <a:r>
              <a:rPr lang="fr-FR" b="1" dirty="0" smtClean="0"/>
              <a:t> </a:t>
            </a:r>
            <a:r>
              <a:rPr lang="fr-FR" b="1" dirty="0" smtClean="0"/>
              <a:t>contact count » </a:t>
            </a:r>
          </a:p>
          <a:p>
            <a:pPr lvl="1"/>
            <a:r>
              <a:rPr lang="fr-FR" dirty="0" smtClean="0"/>
              <a:t>A tous les moments, chaque contact entre un professionnel et un usager présentant un comportement à risque peut favoriser l’auto-détermination et la réduction des risques en amenant la personne à se décider pour des décisions promotrices de santé</a:t>
            </a:r>
          </a:p>
          <a:p>
            <a:pPr marL="914400" lvl="2" indent="0">
              <a:buNone/>
            </a:pPr>
            <a:endParaRPr lang="fr-FR" dirty="0" smtClean="0"/>
          </a:p>
          <a:p>
            <a:r>
              <a:rPr lang="fr-FR" b="1" dirty="0" smtClean="0"/>
              <a:t>Les approches motivationnelles </a:t>
            </a:r>
          </a:p>
          <a:p>
            <a:pPr lvl="1"/>
            <a:r>
              <a:rPr lang="fr-FR" dirty="0" smtClean="0"/>
              <a:t>Amener la </a:t>
            </a:r>
            <a:r>
              <a:rPr lang="fr-FR" dirty="0" smtClean="0"/>
              <a:t>personne à envisager ses ambivalences à l’égard de sa consommation et l’aider à trouver en elle les ressources pour faire évoluer son comportement, à son rythme, selon ses propres motifs et en envisageant constamment la perspective du « PLAISIR » </a:t>
            </a:r>
          </a:p>
          <a:p>
            <a:pPr lvl="1"/>
            <a:endParaRPr lang="fr-FR" dirty="0" smtClean="0"/>
          </a:p>
          <a:p>
            <a:pPr marL="457200" lvl="1" indent="0">
              <a:buNone/>
            </a:pPr>
            <a:endParaRPr lang="fr-FR" dirty="0"/>
          </a:p>
        </p:txBody>
      </p:sp>
      <p:pic>
        <p:nvPicPr>
          <p:cNvPr id="4" name="Image 3"/>
          <p:cNvPicPr>
            <a:picLocks noChangeAspect="1"/>
          </p:cNvPicPr>
          <p:nvPr/>
        </p:nvPicPr>
        <p:blipFill>
          <a:blip r:embed="rId3"/>
          <a:stretch>
            <a:fillRect/>
          </a:stretch>
        </p:blipFill>
        <p:spPr>
          <a:xfrm>
            <a:off x="8427027" y="812213"/>
            <a:ext cx="1822739" cy="1133495"/>
          </a:xfrm>
          <a:prstGeom prst="rect">
            <a:avLst/>
          </a:prstGeom>
        </p:spPr>
      </p:pic>
    </p:spTree>
    <p:extLst>
      <p:ext uri="{BB962C8B-B14F-4D97-AF65-F5344CB8AC3E}">
        <p14:creationId xmlns:p14="http://schemas.microsoft.com/office/powerpoint/2010/main" val="21630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Arial" panose="020B0604020202020204" pitchFamily="34" charset="0"/>
                <a:cs typeface="Arial" panose="020B0604020202020204" pitchFamily="34" charset="0"/>
              </a:rPr>
              <a:t>Des approches à privilégier </a:t>
            </a:r>
            <a:r>
              <a:rPr lang="fr-FR" sz="3200" b="1" dirty="0" smtClean="0">
                <a:latin typeface="Arial" panose="020B0604020202020204" pitchFamily="34" charset="0"/>
                <a:cs typeface="Arial" panose="020B0604020202020204" pitchFamily="34" charset="0"/>
              </a:rPr>
              <a:t/>
            </a:r>
            <a:br>
              <a:rPr lang="fr-FR" sz="3200" b="1" dirty="0" smtClean="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pour </a:t>
            </a:r>
            <a:r>
              <a:rPr lang="fr-FR" sz="3200" b="1" dirty="0" smtClean="0">
                <a:latin typeface="Arial" panose="020B0604020202020204" pitchFamily="34" charset="0"/>
                <a:cs typeface="Arial" panose="020B0604020202020204" pitchFamily="34" charset="0"/>
              </a:rPr>
              <a:t>passer à l’action</a:t>
            </a:r>
            <a:endParaRPr lang="fr-FR" sz="32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a:bodyPr>
          <a:lstStyle/>
          <a:p>
            <a:r>
              <a:rPr lang="fr-FR" b="1" dirty="0" smtClean="0"/>
              <a:t>Ateliers de « mise en questionnement » </a:t>
            </a:r>
          </a:p>
          <a:p>
            <a:pPr lvl="1"/>
            <a:r>
              <a:rPr lang="fr-FR" dirty="0" smtClean="0"/>
              <a:t>L’enjeu est d’accompagner </a:t>
            </a:r>
            <a:r>
              <a:rPr lang="fr-FR" dirty="0"/>
              <a:t>les </a:t>
            </a:r>
            <a:r>
              <a:rPr lang="fr-FR" dirty="0" smtClean="0"/>
              <a:t>équipes, </a:t>
            </a:r>
            <a:r>
              <a:rPr lang="fr-FR" dirty="0" smtClean="0"/>
              <a:t>en demande, </a:t>
            </a:r>
            <a:r>
              <a:rPr lang="fr-FR" dirty="0"/>
              <a:t>dans la mise </a:t>
            </a:r>
            <a:r>
              <a:rPr lang="fr-FR" dirty="0" smtClean="0"/>
              <a:t>en questionnement </a:t>
            </a:r>
            <a:r>
              <a:rPr lang="fr-FR" dirty="0"/>
              <a:t>du tabagisme au sein de leur </a:t>
            </a:r>
            <a:r>
              <a:rPr lang="fr-FR" dirty="0" smtClean="0"/>
              <a:t>établissement/institution.</a:t>
            </a:r>
            <a:br>
              <a:rPr lang="fr-FR" dirty="0" smtClean="0"/>
            </a:br>
            <a:r>
              <a:rPr lang="fr-FR" dirty="0" smtClean="0"/>
              <a:t> </a:t>
            </a:r>
          </a:p>
          <a:p>
            <a:r>
              <a:rPr lang="fr-FR" b="1" dirty="0" smtClean="0"/>
              <a:t>Ateliers d’écriture auprès des usagers </a:t>
            </a:r>
          </a:p>
          <a:p>
            <a:pPr lvl="1"/>
            <a:r>
              <a:rPr lang="fr-FR" dirty="0" smtClean="0"/>
              <a:t>Ou comment amener les usagers à renforcer ensemble, sur des temps collectifs, leurs compétences psychosociales en prévention du tabagisme </a:t>
            </a:r>
          </a:p>
          <a:p>
            <a:pPr lvl="1"/>
            <a:endParaRPr lang="fr-FR" dirty="0" smtClean="0"/>
          </a:p>
          <a:p>
            <a:pPr marL="457200" lvl="1" indent="0">
              <a:buNone/>
            </a:pPr>
            <a:endParaRPr lang="fr-FR" dirty="0"/>
          </a:p>
        </p:txBody>
      </p:sp>
    </p:spTree>
    <p:extLst>
      <p:ext uri="{BB962C8B-B14F-4D97-AF65-F5344CB8AC3E}">
        <p14:creationId xmlns:p14="http://schemas.microsoft.com/office/powerpoint/2010/main" val="346088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Arial" panose="020B0604020202020204" pitchFamily="34" charset="0"/>
                <a:cs typeface="Arial" panose="020B0604020202020204" pitchFamily="34" charset="0"/>
              </a:rPr>
              <a:t>Des données scientifiques pour y croire </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75C-EA85-40E8-AEA1-97A004919748}" type="slidenum">
              <a:rPr lang="fr-FR" smtClean="0"/>
              <a:t>15</a:t>
            </a:fld>
            <a:endParaRPr lang="fr-FR"/>
          </a:p>
        </p:txBody>
      </p:sp>
    </p:spTree>
    <p:extLst>
      <p:ext uri="{BB962C8B-B14F-4D97-AF65-F5344CB8AC3E}">
        <p14:creationId xmlns:p14="http://schemas.microsoft.com/office/powerpoint/2010/main" val="632774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764" y="-100867"/>
            <a:ext cx="10855036" cy="1325563"/>
          </a:xfrm>
        </p:spPr>
        <p:txBody>
          <a:bodyPr>
            <a:normAutofit/>
          </a:bodyPr>
          <a:lstStyle/>
          <a:p>
            <a:r>
              <a:rPr lang="fr-FR" sz="3600" b="1" dirty="0" smtClean="0">
                <a:latin typeface="Arial" panose="020B0604020202020204" pitchFamily="34" charset="0"/>
                <a:cs typeface="Arial" panose="020B0604020202020204" pitchFamily="34" charset="0"/>
              </a:rPr>
              <a:t>L’étude </a:t>
            </a:r>
            <a:r>
              <a:rPr lang="fr-FR" sz="3600" b="1" dirty="0" smtClean="0">
                <a:latin typeface="Arial" panose="020B0604020202020204" pitchFamily="34" charset="0"/>
                <a:cs typeface="Arial" panose="020B0604020202020204" pitchFamily="34" charset="0"/>
              </a:rPr>
              <a:t>SCIMITAR+ </a:t>
            </a:r>
            <a:endParaRPr lang="fr-FR" sz="3600" b="1" dirty="0">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3"/>
          <a:stretch>
            <a:fillRect/>
          </a:stretch>
        </p:blipFill>
        <p:spPr>
          <a:xfrm>
            <a:off x="6254585" y="561914"/>
            <a:ext cx="4039667" cy="5656922"/>
          </a:xfrm>
          <a:prstGeom prst="rect">
            <a:avLst/>
          </a:prstGeom>
        </p:spPr>
      </p:pic>
      <p:sp>
        <p:nvSpPr>
          <p:cNvPr id="3" name="ZoneTexte 2"/>
          <p:cNvSpPr txBox="1"/>
          <p:nvPr/>
        </p:nvSpPr>
        <p:spPr>
          <a:xfrm>
            <a:off x="498764" y="1674421"/>
            <a:ext cx="4868883" cy="4215740"/>
          </a:xfrm>
          <a:prstGeom prst="rect">
            <a:avLst/>
          </a:prstGeom>
          <a:noFill/>
        </p:spPr>
        <p:txBody>
          <a:bodyPr wrap="square" rtlCol="0">
            <a:spAutoFit/>
          </a:bodyPr>
          <a:lstStyle/>
          <a:p>
            <a:endParaRPr lang="fr-FR" dirty="0"/>
          </a:p>
        </p:txBody>
      </p:sp>
      <p:pic>
        <p:nvPicPr>
          <p:cNvPr id="5" name="Image 4"/>
          <p:cNvPicPr>
            <a:picLocks noChangeAspect="1"/>
          </p:cNvPicPr>
          <p:nvPr/>
        </p:nvPicPr>
        <p:blipFill>
          <a:blip r:embed="rId4"/>
          <a:stretch>
            <a:fillRect/>
          </a:stretch>
        </p:blipFill>
        <p:spPr>
          <a:xfrm>
            <a:off x="451263" y="1054119"/>
            <a:ext cx="5257800" cy="3089152"/>
          </a:xfrm>
          <a:prstGeom prst="rect">
            <a:avLst/>
          </a:prstGeom>
        </p:spPr>
      </p:pic>
      <p:pic>
        <p:nvPicPr>
          <p:cNvPr id="6" name="Image 5"/>
          <p:cNvPicPr>
            <a:picLocks noChangeAspect="1"/>
          </p:cNvPicPr>
          <p:nvPr/>
        </p:nvPicPr>
        <p:blipFill>
          <a:blip r:embed="rId5"/>
          <a:stretch>
            <a:fillRect/>
          </a:stretch>
        </p:blipFill>
        <p:spPr>
          <a:xfrm>
            <a:off x="320634" y="4516206"/>
            <a:ext cx="5886450" cy="2209800"/>
          </a:xfrm>
          <a:prstGeom prst="rect">
            <a:avLst/>
          </a:prstGeom>
        </p:spPr>
      </p:pic>
    </p:spTree>
    <p:extLst>
      <p:ext uri="{BB962C8B-B14F-4D97-AF65-F5344CB8AC3E}">
        <p14:creationId xmlns:p14="http://schemas.microsoft.com/office/powerpoint/2010/main" val="35319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Ressources </a:t>
            </a: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75C-EA85-40E8-AEA1-97A004919748}" type="slidenum">
              <a:rPr lang="fr-FR" smtClean="0"/>
              <a:t>17</a:t>
            </a:fld>
            <a:endParaRPr lang="fr-FR"/>
          </a:p>
        </p:txBody>
      </p:sp>
    </p:spTree>
    <p:extLst>
      <p:ext uri="{BB962C8B-B14F-4D97-AF65-F5344CB8AC3E}">
        <p14:creationId xmlns:p14="http://schemas.microsoft.com/office/powerpoint/2010/main" val="302820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hlinkClick r:id="rId3"/>
          </p:cNvPr>
          <p:cNvPicPr>
            <a:picLocks noGrp="1" noChangeAspect="1"/>
          </p:cNvPicPr>
          <p:nvPr>
            <p:ph idx="1"/>
          </p:nvPr>
        </p:nvPicPr>
        <p:blipFill>
          <a:blip r:embed="rId4"/>
          <a:stretch>
            <a:fillRect/>
          </a:stretch>
        </p:blipFill>
        <p:spPr>
          <a:xfrm>
            <a:off x="826324" y="847540"/>
            <a:ext cx="3077617" cy="4351338"/>
          </a:xfrm>
          <a:prstGeom prst="rect">
            <a:avLst/>
          </a:prstGeom>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75C-EA85-40E8-AEA1-97A004919748}" type="slidenum">
              <a:rPr lang="fr-FR" smtClean="0"/>
              <a:t>18</a:t>
            </a:fld>
            <a:endParaRPr lang="fr-FR"/>
          </a:p>
        </p:txBody>
      </p:sp>
      <p:pic>
        <p:nvPicPr>
          <p:cNvPr id="7" name="Image 6">
            <a:hlinkClick r:id="rId5"/>
          </p:cNvPr>
          <p:cNvPicPr>
            <a:picLocks noChangeAspect="1"/>
          </p:cNvPicPr>
          <p:nvPr/>
        </p:nvPicPr>
        <p:blipFill>
          <a:blip r:embed="rId6"/>
          <a:stretch>
            <a:fillRect/>
          </a:stretch>
        </p:blipFill>
        <p:spPr>
          <a:xfrm>
            <a:off x="4319023" y="847540"/>
            <a:ext cx="3095384" cy="4351338"/>
          </a:xfrm>
          <a:prstGeom prst="rect">
            <a:avLst/>
          </a:prstGeom>
        </p:spPr>
      </p:pic>
      <p:pic>
        <p:nvPicPr>
          <p:cNvPr id="2" name="Image 1">
            <a:hlinkClick r:id="rId7"/>
          </p:cNvPr>
          <p:cNvPicPr>
            <a:picLocks noChangeAspect="1"/>
          </p:cNvPicPr>
          <p:nvPr/>
        </p:nvPicPr>
        <p:blipFill>
          <a:blip r:embed="rId8"/>
          <a:stretch>
            <a:fillRect/>
          </a:stretch>
        </p:blipFill>
        <p:spPr>
          <a:xfrm>
            <a:off x="8024131" y="1020686"/>
            <a:ext cx="3119371" cy="4178192"/>
          </a:xfrm>
          <a:prstGeom prst="rect">
            <a:avLst/>
          </a:prstGeom>
        </p:spPr>
      </p:pic>
    </p:spTree>
    <p:extLst>
      <p:ext uri="{BB962C8B-B14F-4D97-AF65-F5344CB8AC3E}">
        <p14:creationId xmlns:p14="http://schemas.microsoft.com/office/powerpoint/2010/main" val="29670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hlinkClick r:id="rId3"/>
          </p:cNvPr>
          <p:cNvPicPr>
            <a:picLocks noGrp="1" noChangeAspect="1"/>
          </p:cNvPicPr>
          <p:nvPr>
            <p:ph idx="1"/>
          </p:nvPr>
        </p:nvPicPr>
        <p:blipFill>
          <a:blip r:embed="rId4"/>
          <a:stretch>
            <a:fillRect/>
          </a:stretch>
        </p:blipFill>
        <p:spPr>
          <a:xfrm>
            <a:off x="1748112" y="199644"/>
            <a:ext cx="8695775" cy="6521831"/>
          </a:xfrm>
          <a:prstGeom prst="rect">
            <a:avLst/>
          </a:prstGeom>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75C-EA85-40E8-AEA1-97A004919748}" type="slidenum">
              <a:rPr lang="fr-FR" smtClean="0"/>
              <a:t>19</a:t>
            </a:fld>
            <a:endParaRPr lang="fr-FR"/>
          </a:p>
        </p:txBody>
      </p:sp>
    </p:spTree>
    <p:extLst>
      <p:ext uri="{BB962C8B-B14F-4D97-AF65-F5344CB8AC3E}">
        <p14:creationId xmlns:p14="http://schemas.microsoft.com/office/powerpoint/2010/main" val="219730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1554" y="806091"/>
            <a:ext cx="10515600" cy="2852737"/>
          </a:xfrm>
        </p:spPr>
        <p:txBody>
          <a:bodyPr>
            <a:normAutofit/>
          </a:bodyPr>
          <a:lstStyle/>
          <a:p>
            <a:r>
              <a:rPr lang="fr-FR" sz="4000" b="1" dirty="0" smtClean="0">
                <a:latin typeface="Arial" panose="020B0604020202020204" pitchFamily="34" charset="0"/>
                <a:cs typeface="Arial" panose="020B0604020202020204" pitchFamily="34" charset="0"/>
              </a:rPr>
              <a:t>Le repérage du statut tabagique </a:t>
            </a:r>
            <a:br>
              <a:rPr lang="fr-FR" sz="4000" b="1" dirty="0" smtClean="0">
                <a:latin typeface="Arial" panose="020B0604020202020204" pitchFamily="34" charset="0"/>
                <a:cs typeface="Arial" panose="020B0604020202020204" pitchFamily="34" charset="0"/>
              </a:rPr>
            </a:br>
            <a:r>
              <a:rPr lang="fr-FR" sz="4000" b="1" dirty="0" smtClean="0">
                <a:latin typeface="Arial" panose="020B0604020202020204" pitchFamily="34" charset="0"/>
                <a:cs typeface="Arial" panose="020B0604020202020204" pitchFamily="34" charset="0"/>
              </a:rPr>
              <a:t>dans une perspective de rétablissement :</a:t>
            </a:r>
            <a:r>
              <a:rPr lang="fr-FR" sz="4000" b="1" dirty="0" smtClean="0">
                <a:solidFill>
                  <a:srgbClr val="0070C0"/>
                </a:solidFill>
                <a:latin typeface="Arial" panose="020B0604020202020204" pitchFamily="34" charset="0"/>
                <a:cs typeface="Arial" panose="020B0604020202020204" pitchFamily="34" charset="0"/>
              </a:rPr>
              <a:t/>
            </a:r>
            <a:br>
              <a:rPr lang="fr-FR" sz="4000" b="1" dirty="0" smtClean="0">
                <a:solidFill>
                  <a:srgbClr val="0070C0"/>
                </a:solidFill>
                <a:latin typeface="Arial" panose="020B0604020202020204" pitchFamily="34" charset="0"/>
                <a:cs typeface="Arial" panose="020B0604020202020204" pitchFamily="34" charset="0"/>
              </a:rPr>
            </a:br>
            <a:r>
              <a:rPr lang="fr-FR" sz="4000" b="1" dirty="0" smtClean="0">
                <a:solidFill>
                  <a:srgbClr val="0070C0"/>
                </a:solidFill>
                <a:latin typeface="Arial" panose="020B0604020202020204" pitchFamily="34" charset="0"/>
                <a:cs typeface="Arial" panose="020B0604020202020204" pitchFamily="34" charset="0"/>
              </a:rPr>
              <a:t>Repères pour l’action </a:t>
            </a:r>
            <a:endParaRPr lang="fr-FR" sz="4000" b="1" dirty="0">
              <a:solidFill>
                <a:srgbClr val="0070C0"/>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idx="1"/>
          </p:nvPr>
        </p:nvSpPr>
        <p:spPr>
          <a:xfrm>
            <a:off x="461554" y="4293327"/>
            <a:ext cx="10972982" cy="1918244"/>
          </a:xfrm>
        </p:spPr>
        <p:txBody>
          <a:bodyPr>
            <a:normAutofit/>
          </a:bodyPr>
          <a:lstStyle/>
          <a:p>
            <a:r>
              <a:rPr lang="fr-FR" dirty="0" smtClean="0">
                <a:solidFill>
                  <a:schemeClr val="tx1"/>
                </a:solidFill>
              </a:rPr>
              <a:t>Anne-Cécile CORNIBERT</a:t>
            </a:r>
          </a:p>
          <a:p>
            <a:r>
              <a:rPr lang="fr-FR" dirty="0" smtClean="0">
                <a:solidFill>
                  <a:schemeClr val="tx1"/>
                </a:solidFill>
              </a:rPr>
              <a:t>Centre ressource de réhabilitation psychosociale (CRR) </a:t>
            </a:r>
            <a:endParaRPr lang="fr-FR" dirty="0">
              <a:solidFill>
                <a:schemeClr val="tx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636" y="4428536"/>
            <a:ext cx="2628900" cy="1647825"/>
          </a:xfrm>
          <a:prstGeom prst="rect">
            <a:avLst/>
          </a:prstGeom>
        </p:spPr>
      </p:pic>
    </p:spTree>
    <p:extLst>
      <p:ext uri="{BB962C8B-B14F-4D97-AF65-F5344CB8AC3E}">
        <p14:creationId xmlns:p14="http://schemas.microsoft.com/office/powerpoint/2010/main" val="2519003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19729" y="976482"/>
            <a:ext cx="8856453" cy="809954"/>
          </a:xfrm>
        </p:spPr>
        <p:txBody>
          <a:bodyPr>
            <a:normAutofit/>
          </a:bodyPr>
          <a:lstStyle/>
          <a:p>
            <a:r>
              <a:rPr lang="fr-FR" sz="4400" b="1" dirty="0" smtClean="0">
                <a:latin typeface="Arial" panose="020B0604020202020204" pitchFamily="34" charset="0"/>
                <a:cs typeface="Arial" panose="020B0604020202020204" pitchFamily="34" charset="0"/>
              </a:rPr>
              <a:t>Les partenaires </a:t>
            </a:r>
            <a:endParaRPr lang="fr-FR" sz="4400" b="1" dirty="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95795" y="6355443"/>
            <a:ext cx="10785566" cy="365125"/>
          </a:xfrm>
        </p:spPr>
        <p:txBody>
          <a:bodyPr/>
          <a:lstStyle/>
          <a:p>
            <a:r>
              <a:rPr lang="fr-FR" dirty="0" smtClean="0">
                <a:latin typeface="Arial" panose="020B0604020202020204" pitchFamily="34" charset="0"/>
                <a:cs typeface="Arial" panose="020B0604020202020204" pitchFamily="34" charset="0"/>
              </a:rPr>
              <a:t>Journée d’étude « Accompagner l’intégration des approches psychiatriques et </a:t>
            </a:r>
            <a:r>
              <a:rPr lang="fr-FR" dirty="0" err="1" smtClean="0">
                <a:latin typeface="Arial" panose="020B0604020202020204" pitchFamily="34" charset="0"/>
                <a:cs typeface="Arial" panose="020B0604020202020204" pitchFamily="34" charset="0"/>
              </a:rPr>
              <a:t>addictologiques</a:t>
            </a:r>
            <a:r>
              <a:rPr lang="fr-FR" dirty="0" smtClean="0">
                <a:latin typeface="Arial" panose="020B0604020202020204" pitchFamily="34" charset="0"/>
                <a:cs typeface="Arial" panose="020B0604020202020204" pitchFamily="34" charset="0"/>
              </a:rPr>
              <a:t> pour les pathologies duelles » - 27 janvier 2022 - soutenue par  </a:t>
            </a:r>
            <a:endParaRPr lang="en-US"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5771407" y="1831183"/>
            <a:ext cx="5748065" cy="4249873"/>
          </a:xfrm>
          <a:prstGeom prst="rect">
            <a:avLst/>
          </a:prstGeom>
        </p:spPr>
      </p:pic>
      <p:sp>
        <p:nvSpPr>
          <p:cNvPr id="3" name="ZoneTexte 2"/>
          <p:cNvSpPr txBox="1"/>
          <p:nvPr/>
        </p:nvSpPr>
        <p:spPr>
          <a:xfrm>
            <a:off x="135778" y="1626919"/>
            <a:ext cx="4655127" cy="1754326"/>
          </a:xfrm>
          <a:prstGeom prst="rect">
            <a:avLst/>
          </a:prstGeom>
          <a:noFill/>
        </p:spPr>
        <p:txBody>
          <a:bodyPr wrap="square" rtlCol="0">
            <a:spAutoFit/>
          </a:bodyPr>
          <a:lstStyle/>
          <a:p>
            <a:r>
              <a:rPr lang="fr-FR" sz="5400" dirty="0" smtClean="0">
                <a:latin typeface="Arial" panose="020B0604020202020204" pitchFamily="34" charset="0"/>
                <a:cs typeface="Arial" panose="020B0604020202020204" pitchFamily="34" charset="0"/>
              </a:rPr>
              <a:t>Merci de votre attention</a:t>
            </a:r>
            <a:endParaRPr lang="fr-FR" sz="5400" dirty="0">
              <a:latin typeface="Arial" panose="020B0604020202020204" pitchFamily="34" charset="0"/>
              <a:cs typeface="Arial" panose="020B0604020202020204" pitchFamily="34" charset="0"/>
            </a:endParaRPr>
          </a:p>
        </p:txBody>
      </p:sp>
      <p:sp>
        <p:nvSpPr>
          <p:cNvPr id="6" name="ZoneTexte 5"/>
          <p:cNvSpPr txBox="1"/>
          <p:nvPr/>
        </p:nvSpPr>
        <p:spPr>
          <a:xfrm>
            <a:off x="135778" y="3956119"/>
            <a:ext cx="5352800"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hlinkClick r:id="rId4"/>
              </a:rPr>
              <a:t>a</a:t>
            </a:r>
            <a:r>
              <a:rPr lang="fr-FR" sz="2400" dirty="0" smtClean="0">
                <a:latin typeface="Arial" panose="020B0604020202020204" pitchFamily="34" charset="0"/>
                <a:cs typeface="Arial" panose="020B0604020202020204" pitchFamily="34" charset="0"/>
                <a:hlinkClick r:id="rId4"/>
              </a:rPr>
              <a:t>nne-cecile.cornibert@ch-le-vinatier.fr</a:t>
            </a:r>
            <a:r>
              <a:rPr lang="fr-FR" sz="2000" dirty="0" smtClean="0"/>
              <a:t> </a:t>
            </a:r>
            <a:endParaRPr lang="fr-FR" sz="2000" dirty="0"/>
          </a:p>
        </p:txBody>
      </p:sp>
    </p:spTree>
    <p:extLst>
      <p:ext uri="{BB962C8B-B14F-4D97-AF65-F5344CB8AC3E}">
        <p14:creationId xmlns:p14="http://schemas.microsoft.com/office/powerpoint/2010/main" val="4366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latin typeface="Arial" panose="020B0604020202020204" pitchFamily="34" charset="0"/>
                <a:cs typeface="Arial" panose="020B0604020202020204" pitchFamily="34" charset="0"/>
              </a:rPr>
              <a:t/>
            </a:r>
            <a:br>
              <a:rPr lang="fr-FR" sz="6600" dirty="0" smtClean="0">
                <a:latin typeface="Arial" panose="020B0604020202020204" pitchFamily="34" charset="0"/>
                <a:cs typeface="Arial" panose="020B0604020202020204" pitchFamily="34" charset="0"/>
              </a:rPr>
            </a:br>
            <a:r>
              <a:rPr lang="fr-FR" sz="6600" dirty="0">
                <a:latin typeface="Arial" panose="020B0604020202020204" pitchFamily="34" charset="0"/>
                <a:cs typeface="Arial" panose="020B0604020202020204" pitchFamily="34" charset="0"/>
              </a:rPr>
              <a:t/>
            </a:r>
            <a:br>
              <a:rPr lang="fr-FR" sz="6600" dirty="0">
                <a:latin typeface="Arial" panose="020B0604020202020204" pitchFamily="34" charset="0"/>
                <a:cs typeface="Arial" panose="020B0604020202020204" pitchFamily="34" charset="0"/>
              </a:rPr>
            </a:br>
            <a:r>
              <a:rPr lang="fr-FR" sz="6600" dirty="0" smtClean="0">
                <a:latin typeface="Arial" panose="020B0604020202020204" pitchFamily="34" charset="0"/>
                <a:cs typeface="Arial" panose="020B0604020202020204" pitchFamily="34" charset="0"/>
              </a:rPr>
              <a:t/>
            </a:r>
            <a:br>
              <a:rPr lang="fr-FR" sz="6600" dirty="0" smtClean="0">
                <a:latin typeface="Arial" panose="020B0604020202020204" pitchFamily="34" charset="0"/>
                <a:cs typeface="Arial" panose="020B0604020202020204" pitchFamily="34" charset="0"/>
              </a:rPr>
            </a:br>
            <a:r>
              <a:rPr lang="fr-FR" sz="6600" dirty="0">
                <a:latin typeface="Arial" panose="020B0604020202020204" pitchFamily="34" charset="0"/>
                <a:cs typeface="Arial" panose="020B0604020202020204" pitchFamily="34" charset="0"/>
              </a:rPr>
              <a:t/>
            </a:r>
            <a:br>
              <a:rPr lang="fr-FR" sz="6600" dirty="0">
                <a:latin typeface="Arial" panose="020B0604020202020204" pitchFamily="34" charset="0"/>
                <a:cs typeface="Arial" panose="020B0604020202020204" pitchFamily="34" charset="0"/>
              </a:rPr>
            </a:br>
            <a:r>
              <a:rPr lang="fr-FR" sz="6600" dirty="0">
                <a:latin typeface="Arial" panose="020B0604020202020204" pitchFamily="34" charset="0"/>
                <a:cs typeface="Arial" panose="020B0604020202020204" pitchFamily="34" charset="0"/>
              </a:rPr>
              <a:t>Le CRR en quelques mots</a:t>
            </a:r>
            <a:r>
              <a:rPr lang="fr-FR" sz="6600" dirty="0" smtClean="0">
                <a:latin typeface="Arial" panose="020B0604020202020204" pitchFamily="34" charset="0"/>
                <a:cs typeface="Arial" panose="020B0604020202020204" pitchFamily="34" charset="0"/>
              </a:rPr>
              <a:t/>
            </a:r>
            <a:br>
              <a:rPr lang="fr-FR" sz="6600" dirty="0" smtClean="0">
                <a:latin typeface="Arial" panose="020B0604020202020204" pitchFamily="34" charset="0"/>
                <a:cs typeface="Arial" panose="020B0604020202020204" pitchFamily="34" charset="0"/>
              </a:rPr>
            </a:br>
            <a:r>
              <a:rPr lang="fr-FR" sz="6600" dirty="0" smtClean="0">
                <a:latin typeface="Arial" panose="020B0604020202020204" pitchFamily="34" charset="0"/>
                <a:cs typeface="Arial" panose="020B0604020202020204" pitchFamily="34" charset="0"/>
              </a:rPr>
              <a:t/>
            </a:r>
            <a:br>
              <a:rPr lang="fr-FR" sz="6600" dirty="0" smtClean="0">
                <a:latin typeface="Arial" panose="020B0604020202020204" pitchFamily="34" charset="0"/>
                <a:cs typeface="Arial" panose="020B0604020202020204" pitchFamily="34" charset="0"/>
              </a:rPr>
            </a:br>
            <a:r>
              <a:rPr lang="fr-FR" sz="6600" dirty="0">
                <a:latin typeface="Arial" panose="020B0604020202020204" pitchFamily="34" charset="0"/>
                <a:cs typeface="Arial" panose="020B0604020202020204" pitchFamily="34" charset="0"/>
              </a:rPr>
              <a:t/>
            </a:r>
            <a:br>
              <a:rPr lang="fr-FR" sz="6600" dirty="0">
                <a:latin typeface="Arial" panose="020B0604020202020204" pitchFamily="34" charset="0"/>
                <a:cs typeface="Arial" panose="020B0604020202020204" pitchFamily="34" charset="0"/>
              </a:rPr>
            </a:br>
            <a:r>
              <a:rPr lang="fr-FR" sz="6600" dirty="0" smtClean="0">
                <a:latin typeface="Arial" panose="020B0604020202020204" pitchFamily="34" charset="0"/>
                <a:cs typeface="Arial" panose="020B0604020202020204" pitchFamily="34" charset="0"/>
              </a:rPr>
              <a:t/>
            </a:r>
            <a:br>
              <a:rPr lang="fr-FR" sz="6600" dirty="0" smtClean="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6" name="Espace réservé du contenu 5"/>
          <p:cNvSpPr>
            <a:spLocks noGrp="1"/>
          </p:cNvSpPr>
          <p:nvPr>
            <p:ph idx="1"/>
          </p:nvPr>
        </p:nvSpPr>
        <p:spPr>
          <a:xfrm>
            <a:off x="332509" y="2196933"/>
            <a:ext cx="11210307" cy="4405747"/>
          </a:xfrm>
        </p:spPr>
        <p:txBody>
          <a:bodyPr>
            <a:normAutofit lnSpcReduction="10000"/>
          </a:bodyPr>
          <a:lstStyle/>
          <a:p>
            <a:pPr marL="0" indent="0">
              <a:buNone/>
            </a:pPr>
            <a:r>
              <a:rPr lang="fr-FR" b="1" dirty="0"/>
              <a:t>Instance non soignante</a:t>
            </a:r>
            <a:r>
              <a:rPr lang="fr-FR" dirty="0"/>
              <a:t/>
            </a:r>
            <a:br>
              <a:rPr lang="fr-FR" dirty="0"/>
            </a:br>
            <a:endParaRPr lang="fr-FR" dirty="0" smtClean="0"/>
          </a:p>
          <a:p>
            <a:r>
              <a:rPr lang="fr-FR" dirty="0" smtClean="0"/>
              <a:t>Développement </a:t>
            </a:r>
            <a:r>
              <a:rPr lang="fr-FR" dirty="0"/>
              <a:t>du pouvoir d’agir des professionnels en matière de réhabilitation psychosociale </a:t>
            </a:r>
            <a:endParaRPr lang="fr-FR" dirty="0" smtClean="0"/>
          </a:p>
          <a:p>
            <a:r>
              <a:rPr lang="fr-FR" dirty="0" smtClean="0"/>
              <a:t>Animation </a:t>
            </a:r>
            <a:r>
              <a:rPr lang="fr-FR" dirty="0"/>
              <a:t>nationale </a:t>
            </a:r>
            <a:r>
              <a:rPr lang="fr-FR" dirty="0" smtClean="0"/>
              <a:t>du réseau des </a:t>
            </a:r>
            <a:r>
              <a:rPr lang="fr-FR" dirty="0"/>
              <a:t>centres de réhabilitation </a:t>
            </a:r>
            <a:r>
              <a:rPr lang="fr-FR" dirty="0" smtClean="0"/>
              <a:t>psychosociale </a:t>
            </a:r>
          </a:p>
          <a:p>
            <a:r>
              <a:rPr lang="fr-FR" dirty="0" smtClean="0"/>
              <a:t>Valorisation </a:t>
            </a:r>
            <a:r>
              <a:rPr lang="fr-FR" dirty="0"/>
              <a:t>des bonnes </a:t>
            </a:r>
            <a:r>
              <a:rPr lang="fr-FR" dirty="0" smtClean="0"/>
              <a:t>pratiques d’accompagnement en psychiatrie et capitalisation des savoirs expérientiels</a:t>
            </a:r>
          </a:p>
          <a:p>
            <a:r>
              <a:rPr lang="fr-FR" dirty="0" smtClean="0"/>
              <a:t>Actions de lutte contre la stigmatisation (ZEST)</a:t>
            </a:r>
          </a:p>
          <a:p>
            <a:r>
              <a:rPr lang="fr-FR" dirty="0" smtClean="0"/>
              <a:t>Production </a:t>
            </a:r>
            <a:r>
              <a:rPr lang="fr-FR" dirty="0"/>
              <a:t>de </a:t>
            </a:r>
            <a:r>
              <a:rPr lang="fr-FR" dirty="0" smtClean="0"/>
              <a:t>connaissances scientifiques </a:t>
            </a:r>
            <a:r>
              <a:rPr lang="fr-FR" dirty="0"/>
              <a:t>(REHABase) </a:t>
            </a:r>
            <a:endParaRPr lang="fr-FR" dirty="0" smtClean="0"/>
          </a:p>
        </p:txBody>
      </p:sp>
      <p:sp>
        <p:nvSpPr>
          <p:cNvPr id="5" name="Espace réservé du numéro de diapositive 4"/>
          <p:cNvSpPr>
            <a:spLocks noGrp="1"/>
          </p:cNvSpPr>
          <p:nvPr>
            <p:ph type="sldNum" sz="quarter" idx="12"/>
          </p:nvPr>
        </p:nvSpPr>
        <p:spPr/>
        <p:txBody>
          <a:bodyPr/>
          <a:lstStyle/>
          <a:p>
            <a:fld id="{7321E75C-EA85-40E8-AEA1-97A004919748}" type="slidenum">
              <a:rPr lang="fr-FR" smtClean="0"/>
              <a:t>3</a:t>
            </a:fld>
            <a:endParaRPr lang="fr-FR"/>
          </a:p>
        </p:txBody>
      </p:sp>
    </p:spTree>
    <p:extLst>
      <p:ext uri="{BB962C8B-B14F-4D97-AF65-F5344CB8AC3E}">
        <p14:creationId xmlns:p14="http://schemas.microsoft.com/office/powerpoint/2010/main" val="28692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latin typeface="Arial" panose="020B0604020202020204" pitchFamily="34" charset="0"/>
                <a:cs typeface="Arial" panose="020B0604020202020204" pitchFamily="34" charset="0"/>
              </a:rPr>
              <a:t>Quelques constats pour agir </a:t>
            </a:r>
            <a:endParaRPr lang="fr-FR" sz="5400"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3884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r>
              <a:rPr lang="fr-FR" dirty="0" smtClean="0"/>
              <a:t/>
            </a:r>
            <a:br>
              <a:rPr lang="fr-FR" dirty="0" smtClean="0"/>
            </a:br>
            <a:r>
              <a:rPr lang="fr-FR" sz="3600" b="1" dirty="0" smtClean="0">
                <a:latin typeface="Arial" panose="020B0604020202020204" pitchFamily="34" charset="0"/>
                <a:cs typeface="Arial" panose="020B0604020202020204" pitchFamily="34" charset="0"/>
              </a:rPr>
              <a:t>Tabagisme et psychiatrie</a:t>
            </a:r>
            <a:endParaRPr lang="fr-FR" b="1" dirty="0">
              <a:latin typeface="Arial" panose="020B0604020202020204" pitchFamily="34" charset="0"/>
              <a:cs typeface="Arial" panose="020B0604020202020204" pitchFamily="34" charset="0"/>
            </a:endParaRPr>
          </a:p>
        </p:txBody>
      </p:sp>
      <p:sp>
        <p:nvSpPr>
          <p:cNvPr id="10" name="Espace réservé du contenu 9"/>
          <p:cNvSpPr>
            <a:spLocks noGrp="1"/>
          </p:cNvSpPr>
          <p:nvPr>
            <p:ph idx="1"/>
          </p:nvPr>
        </p:nvSpPr>
        <p:spPr>
          <a:xfrm>
            <a:off x="931984" y="2127737"/>
            <a:ext cx="10421815" cy="4049225"/>
          </a:xfrm>
        </p:spPr>
        <p:txBody>
          <a:bodyPr>
            <a:normAutofit fontScale="92500" lnSpcReduction="10000"/>
          </a:bodyPr>
          <a:lstStyle/>
          <a:p>
            <a:r>
              <a:rPr lang="fr-FR" dirty="0"/>
              <a:t>La consommation de tabac diminue en France de façon continue depuis les années 90</a:t>
            </a:r>
            <a:r>
              <a:rPr lang="fr-FR" dirty="0" smtClean="0"/>
              <a:t>’ mais ce n’est pas vrai pour les usagers de psychiatrie </a:t>
            </a:r>
          </a:p>
          <a:p>
            <a:r>
              <a:rPr lang="fr-FR" dirty="0"/>
              <a:t>P</a:t>
            </a:r>
            <a:r>
              <a:rPr lang="fr-FR" dirty="0" smtClean="0"/>
              <a:t>révalences entre 60 et 80 % </a:t>
            </a:r>
          </a:p>
          <a:p>
            <a:r>
              <a:rPr lang="fr-FR" dirty="0"/>
              <a:t>R</a:t>
            </a:r>
            <a:r>
              <a:rPr lang="fr-FR" dirty="0" smtClean="0"/>
              <a:t>epérage non systématique ni l’incitation à réduire les risques et dommages associés au tabac</a:t>
            </a:r>
          </a:p>
          <a:p>
            <a:r>
              <a:rPr lang="fr-FR" dirty="0" smtClean="0"/>
              <a:t>Le tabac impacte l’efficacité des traitements pharmacologiques </a:t>
            </a:r>
          </a:p>
          <a:p>
            <a:r>
              <a:rPr lang="fr-FR" dirty="0"/>
              <a:t>D</a:t>
            </a:r>
            <a:r>
              <a:rPr lang="fr-FR" dirty="0" smtClean="0"/>
              <a:t>osages majorés pour les personnes fumeuses </a:t>
            </a:r>
          </a:p>
          <a:p>
            <a:r>
              <a:rPr lang="fr-FR" dirty="0"/>
              <a:t>P</a:t>
            </a:r>
            <a:r>
              <a:rPr lang="fr-FR" dirty="0" smtClean="0"/>
              <a:t>remier facteur de risque de mortalité évitable chez les usagers de la psychiatrie</a:t>
            </a:r>
            <a:endParaRPr lang="fr-FR" dirty="0"/>
          </a:p>
        </p:txBody>
      </p:sp>
    </p:spTree>
    <p:extLst>
      <p:ext uri="{BB962C8B-B14F-4D97-AF65-F5344CB8AC3E}">
        <p14:creationId xmlns:p14="http://schemas.microsoft.com/office/powerpoint/2010/main" val="18901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7289800" y="2235201"/>
            <a:ext cx="4686300" cy="2935286"/>
          </a:xfrm>
        </p:spPr>
        <p:txBody>
          <a:bodyPr>
            <a:noAutofit/>
          </a:bodyPr>
          <a:lstStyle/>
          <a:p>
            <a:r>
              <a:rPr lang="fr-FR" sz="2000" b="1" dirty="0" smtClean="0">
                <a:solidFill>
                  <a:srgbClr val="B71F34"/>
                </a:solidFill>
                <a:latin typeface="Arial" panose="020B0604020202020204" pitchFamily="34" charset="0"/>
                <a:cs typeface="Arial" panose="020B0604020202020204" pitchFamily="34" charset="0"/>
              </a:rPr>
              <a:t>Personnes suivies pour des troubles psychiques sévères :</a:t>
            </a:r>
            <a:br>
              <a:rPr lang="fr-FR" sz="2000" b="1" dirty="0" smtClean="0">
                <a:solidFill>
                  <a:srgbClr val="B71F34"/>
                </a:solidFill>
                <a:latin typeface="Arial" panose="020B0604020202020204" pitchFamily="34" charset="0"/>
                <a:cs typeface="Arial" panose="020B0604020202020204" pitchFamily="34" charset="0"/>
              </a:rPr>
            </a:br>
            <a:r>
              <a:rPr lang="fr-FR" sz="2000" b="1" dirty="0" smtClean="0">
                <a:solidFill>
                  <a:srgbClr val="B71F34"/>
                </a:solidFill>
                <a:latin typeface="Arial" panose="020B0604020202020204" pitchFamily="34" charset="0"/>
                <a:cs typeface="Arial" panose="020B0604020202020204" pitchFamily="34" charset="0"/>
              </a:rPr>
              <a:t>une espérance de vie fortement réduite et une mortalité prématurée quadruplée</a:t>
            </a:r>
            <a:br>
              <a:rPr lang="fr-FR" sz="2000" b="1" dirty="0" smtClean="0">
                <a:solidFill>
                  <a:srgbClr val="B71F34"/>
                </a:solidFill>
                <a:latin typeface="Arial" panose="020B0604020202020204" pitchFamily="34" charset="0"/>
                <a:cs typeface="Arial" panose="020B0604020202020204" pitchFamily="34" charset="0"/>
              </a:rPr>
            </a:br>
            <a:r>
              <a:rPr lang="fr-FR" sz="2000" dirty="0" smtClean="0">
                <a:latin typeface="Arial" panose="020B0604020202020204" pitchFamily="34" charset="0"/>
                <a:cs typeface="Arial" panose="020B0604020202020204" pitchFamily="34" charset="0"/>
              </a:rPr>
              <a:t>Magali </a:t>
            </a:r>
            <a:r>
              <a:rPr lang="fr-FR" sz="2000" dirty="0" err="1" smtClean="0">
                <a:latin typeface="Arial" panose="020B0604020202020204" pitchFamily="34" charset="0"/>
                <a:cs typeface="Arial" panose="020B0604020202020204" pitchFamily="34" charset="0"/>
              </a:rPr>
              <a:t>Coldefy</a:t>
            </a:r>
            <a:r>
              <a:rPr lang="fr-FR" sz="2000" dirty="0" smtClean="0">
                <a:latin typeface="Arial" panose="020B0604020202020204" pitchFamily="34" charset="0"/>
                <a:cs typeface="Arial" panose="020B0604020202020204" pitchFamily="34" charset="0"/>
              </a:rPr>
              <a:t>, Coralie </a:t>
            </a:r>
            <a:r>
              <a:rPr lang="fr-FR" sz="2000" dirty="0" err="1" smtClean="0">
                <a:latin typeface="Arial" panose="020B0604020202020204" pitchFamily="34" charset="0"/>
                <a:cs typeface="Arial" panose="020B0604020202020204" pitchFamily="34" charset="0"/>
              </a:rPr>
              <a:t>Gandré</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Irdes</a:t>
            </a:r>
            <a:r>
              <a:rPr lang="fr-FR" sz="2000" dirty="0" smtClean="0">
                <a:latin typeface="Arial" panose="020B0604020202020204" pitchFamily="34" charset="0"/>
                <a:cs typeface="Arial" panose="020B0604020202020204" pitchFamily="34" charset="0"/>
              </a:rPr>
              <a:t>)</a:t>
            </a:r>
            <a:br>
              <a:rPr lang="fr-FR" sz="2000" dirty="0" smtClean="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http://www.irdes.fr/recherche/questions-d-economie-de-la-sante/237-</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personnes-suivies-pour-des-troubles-psychiques-severes-une-esperancede-</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vie-fortement-reduite.pdf</a:t>
            </a:r>
          </a:p>
        </p:txBody>
      </p:sp>
      <p:pic>
        <p:nvPicPr>
          <p:cNvPr id="6" name="Espace réservé du contenu 5"/>
          <p:cNvPicPr>
            <a:picLocks noGrp="1" noChangeAspect="1"/>
          </p:cNvPicPr>
          <p:nvPr>
            <p:ph idx="1"/>
          </p:nvPr>
        </p:nvPicPr>
        <p:blipFill>
          <a:blip r:embed="rId3"/>
          <a:stretch>
            <a:fillRect/>
          </a:stretch>
        </p:blipFill>
        <p:spPr>
          <a:xfrm>
            <a:off x="609600" y="218140"/>
            <a:ext cx="6426200" cy="6639860"/>
          </a:xfrm>
          <a:prstGeom prst="rect">
            <a:avLst/>
          </a:prstGeom>
        </p:spPr>
      </p:pic>
      <p:sp>
        <p:nvSpPr>
          <p:cNvPr id="5" name="Espace réservé du numéro de diapositive 4"/>
          <p:cNvSpPr>
            <a:spLocks noGrp="1"/>
          </p:cNvSpPr>
          <p:nvPr>
            <p:ph type="sldNum" sz="quarter" idx="12"/>
          </p:nvPr>
        </p:nvSpPr>
        <p:spPr/>
        <p:txBody>
          <a:bodyPr/>
          <a:lstStyle/>
          <a:p>
            <a:fld id="{7321E75C-EA85-40E8-AEA1-97A004919748}" type="slidenum">
              <a:rPr lang="fr-FR" smtClean="0"/>
              <a:t>6</a:t>
            </a:fld>
            <a:endParaRPr lang="fr-FR"/>
          </a:p>
        </p:txBody>
      </p:sp>
      <p:sp>
        <p:nvSpPr>
          <p:cNvPr id="7" name="Ellipse 6"/>
          <p:cNvSpPr/>
          <p:nvPr/>
        </p:nvSpPr>
        <p:spPr>
          <a:xfrm>
            <a:off x="5968999" y="4317999"/>
            <a:ext cx="621805" cy="301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969000" y="3873499"/>
            <a:ext cx="533400" cy="259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2003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Des moyens pour agir</a:t>
            </a: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75C-EA85-40E8-AEA1-97A004919748}" type="slidenum">
              <a:rPr lang="fr-FR" smtClean="0"/>
              <a:t>7</a:t>
            </a:fld>
            <a:endParaRPr lang="fr-FR"/>
          </a:p>
        </p:txBody>
      </p:sp>
    </p:spTree>
    <p:extLst>
      <p:ext uri="{BB962C8B-B14F-4D97-AF65-F5344CB8AC3E}">
        <p14:creationId xmlns:p14="http://schemas.microsoft.com/office/powerpoint/2010/main" val="4076881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latin typeface="Arial" panose="020B0604020202020204" pitchFamily="34" charset="0"/>
                <a:cs typeface="Arial" panose="020B0604020202020204" pitchFamily="34" charset="0"/>
              </a:rPr>
              <a:t>Une posture positive et centrée </a:t>
            </a:r>
            <a:r>
              <a:rPr lang="fr-FR" sz="3600" b="1" dirty="0" smtClean="0">
                <a:latin typeface="Arial" panose="020B0604020202020204" pitchFamily="34" charset="0"/>
                <a:cs typeface="Arial" panose="020B0604020202020204" pitchFamily="34" charset="0"/>
              </a:rPr>
              <a:t>sur la </a:t>
            </a:r>
            <a:r>
              <a:rPr lang="fr-FR" sz="3600" b="1" dirty="0" smtClean="0">
                <a:latin typeface="Arial" panose="020B0604020202020204" pitchFamily="34" charset="0"/>
                <a:cs typeface="Arial" panose="020B0604020202020204" pitchFamily="34" charset="0"/>
              </a:rPr>
              <a:t>personne </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r>
              <a:rPr lang="fr-FR" dirty="0" smtClean="0"/>
              <a:t>Accompagnement à la reconnaissance de ses forces, de ses limites, de ses expertises en tant qu’usager de la santé mentale et de l’addictologie</a:t>
            </a:r>
          </a:p>
          <a:p>
            <a:pPr marL="0" indent="0">
              <a:buNone/>
            </a:pPr>
            <a:endParaRPr lang="fr-FR" dirty="0" smtClean="0"/>
          </a:p>
          <a:p>
            <a:r>
              <a:rPr lang="fr-FR" dirty="0" smtClean="0"/>
              <a:t>Chaque avancée présentée comme une </a:t>
            </a:r>
            <a:r>
              <a:rPr lang="fr-FR" dirty="0" smtClean="0"/>
              <a:t>victoire : il n’y a pas de tentative qui ne soit une victoire sur ses troubles</a:t>
            </a:r>
          </a:p>
          <a:p>
            <a:pPr marL="0" indent="0">
              <a:buNone/>
            </a:pPr>
            <a:endParaRPr lang="fr-FR" dirty="0" smtClean="0"/>
          </a:p>
          <a:p>
            <a:r>
              <a:rPr lang="fr-FR" dirty="0" smtClean="0"/>
              <a:t>L’autodétermination et les conditions du pouvoir d’agir sont les moteurs du changement de comportement  </a:t>
            </a:r>
            <a:endParaRPr lang="fr-FR" dirty="0"/>
          </a:p>
        </p:txBody>
      </p:sp>
    </p:spTree>
    <p:extLst>
      <p:ext uri="{BB962C8B-B14F-4D97-AF65-F5344CB8AC3E}">
        <p14:creationId xmlns:p14="http://schemas.microsoft.com/office/powerpoint/2010/main" val="5123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8234" y="435429"/>
            <a:ext cx="11432176" cy="1168174"/>
          </a:xfrm>
        </p:spPr>
        <p:txBody>
          <a:bodyPr>
            <a:normAutofit/>
          </a:bodyPr>
          <a:lstStyle/>
          <a:p>
            <a:r>
              <a:rPr lang="fr-FR" sz="3600" b="1" dirty="0" smtClean="0">
                <a:latin typeface="Arial" panose="020B0604020202020204" pitchFamily="34" charset="0"/>
                <a:cs typeface="Arial" panose="020B0604020202020204" pitchFamily="34" charset="0"/>
              </a:rPr>
              <a:t>Comment favoriser le repérage et l’autodétermination ? (1/2)</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825625"/>
            <a:ext cx="10515600" cy="4585566"/>
          </a:xfrm>
        </p:spPr>
        <p:txBody>
          <a:bodyPr>
            <a:noAutofit/>
          </a:bodyPr>
          <a:lstStyle/>
          <a:p>
            <a:r>
              <a:rPr lang="fr-FR" dirty="0" smtClean="0"/>
              <a:t>Développer une stratégie motivationnelle pour l’abord de la personne fumeuse </a:t>
            </a:r>
          </a:p>
          <a:p>
            <a:pPr marL="0" indent="0">
              <a:buNone/>
            </a:pPr>
            <a:endParaRPr lang="fr-FR" dirty="0" smtClean="0"/>
          </a:p>
          <a:p>
            <a:r>
              <a:rPr lang="fr-FR" dirty="0" smtClean="0"/>
              <a:t>N’apporter une information sur les impacts du tabagisme en santé mentale que si l’on y est autorisé par la personne </a:t>
            </a:r>
          </a:p>
          <a:p>
            <a:pPr marL="0" indent="0">
              <a:buNone/>
            </a:pPr>
            <a:endParaRPr lang="fr-FR" dirty="0" smtClean="0"/>
          </a:p>
          <a:p>
            <a:r>
              <a:rPr lang="fr-FR" dirty="0" smtClean="0"/>
              <a:t>Etre en capacité de présenter </a:t>
            </a:r>
            <a:r>
              <a:rPr lang="fr-FR" dirty="0" smtClean="0"/>
              <a:t>simplement les outils </a:t>
            </a:r>
            <a:r>
              <a:rPr lang="fr-FR" dirty="0" smtClean="0"/>
              <a:t>susceptibles d’accompagner les démarches d’arrêt et conditions d’accès</a:t>
            </a:r>
            <a:endParaRPr lang="fr-FR" sz="3200" dirty="0" smtClean="0"/>
          </a:p>
        </p:txBody>
      </p:sp>
    </p:spTree>
    <p:extLst>
      <p:ext uri="{BB962C8B-B14F-4D97-AF65-F5344CB8AC3E}">
        <p14:creationId xmlns:p14="http://schemas.microsoft.com/office/powerpoint/2010/main" val="10957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729B3A5816EE439616797938CDDA25" ma:contentTypeVersion="12" ma:contentTypeDescription="Crée un document." ma:contentTypeScope="" ma:versionID="5299ee3080085bc6025172eb3fc8b6c6">
  <xsd:schema xmlns:xsd="http://www.w3.org/2001/XMLSchema" xmlns:xs="http://www.w3.org/2001/XMLSchema" xmlns:p="http://schemas.microsoft.com/office/2006/metadata/properties" xmlns:ns2="92debd3a-57e7-4276-bccd-e05bf7877b05" xmlns:ns3="7ed6ac45-c4df-4dc2-a105-e5f82f83b110" targetNamespace="http://schemas.microsoft.com/office/2006/metadata/properties" ma:root="true" ma:fieldsID="3c16517788b3b9a230020963ce873bb5" ns2:_="" ns3:_="">
    <xsd:import namespace="92debd3a-57e7-4276-bccd-e05bf7877b05"/>
    <xsd:import namespace="7ed6ac45-c4df-4dc2-a105-e5f82f83b1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ebd3a-57e7-4276-bccd-e05bf7877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d6ac45-c4df-4dc2-a105-e5f82f83b110"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55C55C-3812-48AA-AF99-275F06A96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ebd3a-57e7-4276-bccd-e05bf7877b05"/>
    <ds:schemaRef ds:uri="7ed6ac45-c4df-4dc2-a105-e5f82f83b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6C5E4-2CAC-4F49-BA64-1646470A6CAF}">
  <ds:schemaRefs>
    <ds:schemaRef ds:uri="http://schemas.microsoft.com/sharepoint/v3/contenttype/forms"/>
  </ds:schemaRefs>
</ds:datastoreItem>
</file>

<file path=customXml/itemProps3.xml><?xml version="1.0" encoding="utf-8"?>
<ds:datastoreItem xmlns:ds="http://schemas.openxmlformats.org/officeDocument/2006/customXml" ds:itemID="{51CE3541-ED44-4D6E-83A4-B02794FEC98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7ed6ac45-c4df-4dc2-a105-e5f82f83b110"/>
    <ds:schemaRef ds:uri="92debd3a-57e7-4276-bccd-e05bf7877b0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648</TotalTime>
  <Words>1122</Words>
  <Application>Microsoft Office PowerPoint</Application>
  <PresentationFormat>Grand écran</PresentationFormat>
  <Paragraphs>112</Paragraphs>
  <Slides>20</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Journée d’étude Pathologies duelles </vt:lpstr>
      <vt:lpstr>Le repérage du statut tabagique  dans une perspective de rétablissement : Repères pour l’action </vt:lpstr>
      <vt:lpstr>    Le CRR en quelques mots    </vt:lpstr>
      <vt:lpstr>Quelques constats pour agir </vt:lpstr>
      <vt:lpstr> Tabagisme et psychiatrie</vt:lpstr>
      <vt:lpstr>Personnes suivies pour des troubles psychiques sévères : une espérance de vie fortement réduite et une mortalité prématurée quadruplée Magali Coldefy, Coralie Gandré (Irdes) http://www.irdes.fr/recherche/questions-d-economie-de-la-sante/237- personnes-suivies-pour-des-troubles-psychiques-severes-une-esperancede- vie-fortement-reduite.pdf</vt:lpstr>
      <vt:lpstr>Des moyens pour agir</vt:lpstr>
      <vt:lpstr>Une posture positive et centrée sur la personne </vt:lpstr>
      <vt:lpstr>Comment favoriser le repérage et l’autodétermination ? (1/2)</vt:lpstr>
      <vt:lpstr>Comment favoriser le repérage et l’autodétermination ? (2/2)</vt:lpstr>
      <vt:lpstr>Concrètement, comment fait-on ? (1/2)</vt:lpstr>
      <vt:lpstr>Concrètement, comment fait-on ? (2/2)</vt:lpstr>
      <vt:lpstr>Des approches à privilégier</vt:lpstr>
      <vt:lpstr>Des approches à privilégier  pour passer à l’action</vt:lpstr>
      <vt:lpstr>Des données scientifiques pour y croire </vt:lpstr>
      <vt:lpstr>L’étude SCIMITAR+ </vt:lpstr>
      <vt:lpstr>Ressources </vt:lpstr>
      <vt:lpstr>Présentation PowerPoint</vt:lpstr>
      <vt:lpstr>Présentation PowerPoint</vt:lpstr>
      <vt:lpstr>Les partenaires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Anaïs Paret</dc:creator>
  <cp:lastModifiedBy>CORNIBERT Anne-Cécile</cp:lastModifiedBy>
  <cp:revision>49</cp:revision>
  <cp:lastPrinted>2022-01-24T10:13:22Z</cp:lastPrinted>
  <dcterms:created xsi:type="dcterms:W3CDTF">2021-11-16T16:16:36Z</dcterms:created>
  <dcterms:modified xsi:type="dcterms:W3CDTF">2022-01-25T10:41:29Z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0x010100DC729B3A5816EE439616797938CDDA25</vt:lpwstr>
  </property>
</Properties>
</file>